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85" r:id="rId4"/>
    <p:sldId id="297" r:id="rId5"/>
    <p:sldId id="337" r:id="rId6"/>
    <p:sldId id="339" r:id="rId7"/>
    <p:sldId id="287" r:id="rId8"/>
    <p:sldId id="308" r:id="rId9"/>
    <p:sldId id="314" r:id="rId10"/>
    <p:sldId id="309" r:id="rId11"/>
    <p:sldId id="310" r:id="rId12"/>
    <p:sldId id="312" r:id="rId13"/>
    <p:sldId id="319" r:id="rId14"/>
    <p:sldId id="325" r:id="rId15"/>
    <p:sldId id="335" r:id="rId16"/>
    <p:sldId id="340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3300"/>
    <a:srgbClr val="669900"/>
    <a:srgbClr val="CCFF99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0146" autoAdjust="0"/>
  </p:normalViewPr>
  <p:slideViewPr>
    <p:cSldViewPr snapToGrid="0" snapToObjects="1">
      <p:cViewPr>
        <p:scale>
          <a:sx n="141" d="100"/>
          <a:sy n="141" d="100"/>
        </p:scale>
        <p:origin x="1528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0065-E37A-1844-A5F4-E2A757B3E1A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1A400-054C-B146-BB06-8CDB78A37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93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5227D-B42D-3349-AB4C-AF1E4E768EE8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A889-0FE9-8B4E-B1EB-BB43E1F648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8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1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disciplinary  because it combines social studies and science subjects, this is different than interdisciplinary e.g.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neighborhood improvement, zoning using data, exemplified by culminating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3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8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BA889-0FE9-8B4E-B1EB-BB43E1F648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rgbClr val="003300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299A3F-53F1-A74A-97E0-9B2D432A550E}" type="datetimeFigureOut">
              <a:rPr lang="en-US" smtClean="0"/>
              <a:pPr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942A5C-A4E8-EA44-8F99-895559304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707" y="902608"/>
            <a:ext cx="9144001" cy="126992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effectLst/>
              </a:rPr>
              <a:t>A Design Partnership For Socio-Environmental Science Investigations</a:t>
            </a:r>
            <a:br>
              <a:rPr lang="en-US" sz="4400" dirty="0">
                <a:effectLst/>
              </a:rPr>
            </a:br>
            <a:r>
              <a:rPr lang="en-US" sz="4400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56" y="5491249"/>
            <a:ext cx="887869" cy="893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6082" y="6384467"/>
            <a:ext cx="16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DRL-1614216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707" y="1847065"/>
            <a:ext cx="8917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>
                <a:latin typeface="Bahnschrift" panose="020B0502040204020203" pitchFamily="34" charset="0"/>
              </a:rPr>
              <a:t>1</a:t>
            </a:r>
            <a:r>
              <a:rPr lang="en-US" sz="2800" dirty="0"/>
              <a:t>Alec Bodzin, </a:t>
            </a:r>
            <a:r>
              <a:rPr lang="en-US" sz="2800" baseline="30000" dirty="0">
                <a:latin typeface="Bahnschrift" panose="020B0502040204020203" pitchFamily="34" charset="0"/>
              </a:rPr>
              <a:t>2</a:t>
            </a:r>
            <a:r>
              <a:rPr lang="en-US" sz="2800" dirty="0"/>
              <a:t>David Anastasio, </a:t>
            </a:r>
            <a:r>
              <a:rPr lang="en-US" sz="2800" baseline="30000" dirty="0">
                <a:latin typeface="Bahnschrift" panose="020B0502040204020203" pitchFamily="34" charset="0"/>
              </a:rPr>
              <a:t>2</a:t>
            </a:r>
            <a:r>
              <a:rPr lang="en-US" sz="2800" dirty="0"/>
              <a:t>Dork Sahagian, </a:t>
            </a:r>
            <a:r>
              <a:rPr lang="en-US" sz="2800" baseline="30000" dirty="0">
                <a:latin typeface="Bahnschrift" panose="020B0502040204020203" pitchFamily="34" charset="0"/>
              </a:rPr>
              <a:t>3</a:t>
            </a:r>
            <a:r>
              <a:rPr lang="en-US" sz="2800" dirty="0"/>
              <a:t>Kate </a:t>
            </a:r>
            <a:r>
              <a:rPr lang="en-US" sz="2800" dirty="0" err="1"/>
              <a:t>Popejoy</a:t>
            </a:r>
            <a:r>
              <a:rPr lang="en-US" sz="2800" dirty="0"/>
              <a:t>, </a:t>
            </a:r>
            <a:r>
              <a:rPr lang="en-US" sz="2800" baseline="30000" dirty="0">
                <a:latin typeface="Bahnschrift" panose="020B0502040204020203" pitchFamily="34" charset="0"/>
              </a:rPr>
              <a:t>1</a:t>
            </a:r>
            <a:r>
              <a:rPr lang="en-US" sz="2800" dirty="0"/>
              <a:t>Tom Hammond, </a:t>
            </a:r>
            <a:r>
              <a:rPr lang="en-US" sz="2800" baseline="30000" dirty="0">
                <a:latin typeface="Bahnschrift" panose="020B0502040204020203" pitchFamily="34" charset="0"/>
              </a:rPr>
              <a:t>4</a:t>
            </a:r>
            <a:r>
              <a:rPr lang="en-US" sz="2800" dirty="0"/>
              <a:t>Breena Holland, and </a:t>
            </a:r>
            <a:r>
              <a:rPr lang="en-US" sz="2800" baseline="30000" dirty="0">
                <a:latin typeface="Bahnschrift" panose="020B0502040204020203" pitchFamily="34" charset="0"/>
              </a:rPr>
              <a:t>5</a:t>
            </a:r>
            <a:r>
              <a:rPr lang="en-US" sz="2800" dirty="0"/>
              <a:t>Scott Rutzmoser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000" baseline="30000" dirty="0">
                <a:latin typeface="Bahnschrift" panose="020B0502040204020203" pitchFamily="34" charset="0"/>
              </a:rPr>
              <a:t>1</a:t>
            </a:r>
            <a:r>
              <a:rPr lang="en-US" sz="2000" dirty="0">
                <a:latin typeface="Bahnschrift" panose="020B0502040204020203" pitchFamily="34" charset="0"/>
              </a:rPr>
              <a:t>Department of Education and Human Services, </a:t>
            </a:r>
            <a:r>
              <a:rPr lang="en-US" sz="2000" dirty="0"/>
              <a:t>Lehigh University</a:t>
            </a:r>
            <a:br>
              <a:rPr lang="en-US" sz="2000" dirty="0">
                <a:latin typeface="Bahnschrift" panose="020B0502040204020203" pitchFamily="34" charset="0"/>
              </a:rPr>
            </a:br>
            <a:r>
              <a:rPr lang="en-US" sz="2000" baseline="30000" dirty="0">
                <a:latin typeface="Bahnschrift" panose="020B0502040204020203" pitchFamily="34" charset="0"/>
              </a:rPr>
              <a:t>2</a:t>
            </a:r>
            <a:r>
              <a:rPr lang="en-US" sz="2000" dirty="0">
                <a:latin typeface="Bahnschrift" panose="020B0502040204020203" pitchFamily="34" charset="0"/>
              </a:rPr>
              <a:t>Earth and Environmental Sciences,</a:t>
            </a:r>
            <a:r>
              <a:rPr lang="en-US" sz="2000" dirty="0"/>
              <a:t> Lehigh University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br>
              <a:rPr lang="en-US" sz="2000" dirty="0">
                <a:latin typeface="Bahnschrift" panose="020B0502040204020203" pitchFamily="34" charset="0"/>
              </a:rPr>
            </a:br>
            <a:r>
              <a:rPr lang="en-US" sz="2000" baseline="30000" dirty="0">
                <a:latin typeface="Bahnschrift" panose="020B0502040204020203" pitchFamily="34" charset="0"/>
              </a:rPr>
              <a:t>3</a:t>
            </a:r>
            <a:r>
              <a:rPr lang="en-US" sz="2000" dirty="0"/>
              <a:t>Popejoy STEM, LLC</a:t>
            </a:r>
          </a:p>
          <a:p>
            <a:pPr algn="ctr"/>
            <a:r>
              <a:rPr lang="en-US" sz="2000" baseline="30000" dirty="0">
                <a:latin typeface="Bahnschrift" panose="020B0502040204020203" pitchFamily="34" charset="0"/>
              </a:rPr>
              <a:t>1</a:t>
            </a:r>
            <a:r>
              <a:rPr lang="en-US" sz="2000" dirty="0">
                <a:latin typeface="Bahnschrift" panose="020B0502040204020203" pitchFamily="34" charset="0"/>
              </a:rPr>
              <a:t>Department of Political Science, </a:t>
            </a:r>
            <a:r>
              <a:rPr lang="en-US" sz="2000" dirty="0"/>
              <a:t>Lehigh University</a:t>
            </a:r>
            <a:br>
              <a:rPr lang="en-US" sz="2000" dirty="0">
                <a:latin typeface="Bahnschrift" panose="020B0502040204020203" pitchFamily="34" charset="0"/>
              </a:rPr>
            </a:br>
            <a:r>
              <a:rPr lang="en-US" sz="2000" baseline="30000" dirty="0">
                <a:latin typeface="Bahnschrift" panose="020B0502040204020203" pitchFamily="34" charset="0"/>
              </a:rPr>
              <a:t>5</a:t>
            </a:r>
            <a:r>
              <a:rPr lang="en-US" sz="2000" dirty="0">
                <a:latin typeface="Bahnschrift" panose="020B0502040204020203" pitchFamily="34" charset="0"/>
              </a:rPr>
              <a:t>Library and Technology Services,  </a:t>
            </a:r>
            <a:r>
              <a:rPr lang="en-US" sz="2000" dirty="0"/>
              <a:t>Lehigh University</a:t>
            </a:r>
            <a:br>
              <a:rPr lang="en-US" sz="20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3267" y="6087533"/>
            <a:ext cx="643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American Geophysical Union Fall Meeting, Washington, DC</a:t>
            </a:r>
            <a:br>
              <a:rPr lang="en-US" dirty="0"/>
            </a:br>
            <a:r>
              <a:rPr lang="en-US" dirty="0"/>
              <a:t>December 10-14, 2018</a:t>
            </a:r>
          </a:p>
        </p:txBody>
      </p:sp>
    </p:spTree>
    <p:extLst>
      <p:ext uri="{BB962C8B-B14F-4D97-AF65-F5344CB8AC3E}">
        <p14:creationId xmlns:p14="http://schemas.microsoft.com/office/powerpoint/2010/main" val="232499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_ke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79758" cy="6858000"/>
          </a:xfrm>
          <a:prstGeom prst="rect">
            <a:avLst/>
          </a:prstGeom>
        </p:spPr>
      </p:pic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/>
          <a:lstStyle/>
          <a:p>
            <a:r>
              <a:rPr lang="en-US" dirty="0"/>
              <a:t>iBook pages</a:t>
            </a:r>
          </a:p>
        </p:txBody>
      </p:sp>
    </p:spTree>
    <p:extLst>
      <p:ext uri="{BB962C8B-B14F-4D97-AF65-F5344CB8AC3E}">
        <p14:creationId xmlns:p14="http://schemas.microsoft.com/office/powerpoint/2010/main" val="226635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_ke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831"/>
            <a:ext cx="9144000" cy="42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GI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0" cy="6858000"/>
          </a:xfrm>
          <a:prstGeom prst="rect">
            <a:avLst/>
          </a:prstGeom>
        </p:spPr>
      </p:pic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>
          <a:xfrm>
            <a:off x="8164286" y="457200"/>
            <a:ext cx="952820" cy="5810250"/>
          </a:xfrm>
        </p:spPr>
        <p:txBody>
          <a:bodyPr/>
          <a:lstStyle/>
          <a:p>
            <a:r>
              <a:rPr lang="en-US" dirty="0"/>
              <a:t>Student Data</a:t>
            </a:r>
          </a:p>
        </p:txBody>
      </p:sp>
    </p:spTree>
    <p:extLst>
      <p:ext uri="{BB962C8B-B14F-4D97-AF65-F5344CB8AC3E}">
        <p14:creationId xmlns:p14="http://schemas.microsoft.com/office/powerpoint/2010/main" val="43394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GI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47026" cy="632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AC83C-2DB0-D049-B256-01C382A63D89}"/>
              </a:ext>
            </a:extLst>
          </p:cNvPr>
          <p:cNvSpPr txBox="1"/>
          <p:nvPr/>
        </p:nvSpPr>
        <p:spPr>
          <a:xfrm rot="5400000">
            <a:off x="5700212" y="3027254"/>
            <a:ext cx="595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Using Filters for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4377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53" y="-81415"/>
            <a:ext cx="9144000" cy="1164749"/>
          </a:xfrm>
        </p:spPr>
        <p:txBody>
          <a:bodyPr>
            <a:noAutofit/>
          </a:bodyPr>
          <a:lstStyle/>
          <a:p>
            <a:r>
              <a:rPr lang="en-US" sz="3200" dirty="0"/>
              <a:t>Personal and Property crime and % tree canopy</a:t>
            </a:r>
          </a:p>
        </p:txBody>
      </p:sp>
      <p:pic>
        <p:nvPicPr>
          <p:cNvPr id="2" name="Picture 1" descr="TES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277" y="931696"/>
            <a:ext cx="9144000" cy="56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Factors that make design partnerships successful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661316"/>
            <a:ext cx="7612064" cy="519156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effectLst/>
              </a:rPr>
              <a:t>Understand that teachers are very busy people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  <a:effectLst/>
              </a:rPr>
              <a:t>Regular meetings at the school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  <a:effectLst/>
              </a:rPr>
              <a:t>Hybrid PD – teachers’ schedules are more restrictive than academics</a:t>
            </a:r>
          </a:p>
          <a:p>
            <a:r>
              <a:rPr lang="en-GB" sz="2800" dirty="0">
                <a:solidFill>
                  <a:srgbClr val="FFFFFF"/>
                </a:solidFill>
                <a:effectLst/>
              </a:rPr>
              <a:t>Relationship building is key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dirty="0">
                <a:solidFill>
                  <a:srgbClr val="FFFFFF"/>
                </a:solidFill>
                <a:effectLst/>
              </a:rPr>
              <a:t>Develop trust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dirty="0">
                <a:solidFill>
                  <a:srgbClr val="FFFFFF"/>
                </a:solidFill>
                <a:effectLst/>
              </a:rPr>
              <a:t>Share what you are learning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dirty="0">
                <a:solidFill>
                  <a:srgbClr val="FFFFFF"/>
                </a:solidFill>
                <a:effectLst/>
              </a:rPr>
              <a:t>Listen carefully to the teachers</a:t>
            </a:r>
          </a:p>
        </p:txBody>
      </p:sp>
    </p:spTree>
    <p:extLst>
      <p:ext uri="{BB962C8B-B14F-4D97-AF65-F5344CB8AC3E}">
        <p14:creationId xmlns:p14="http://schemas.microsoft.com/office/powerpoint/2010/main" val="320025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Benefits that scientists receive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661316"/>
            <a:ext cx="8915400" cy="519156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  <a:effectLst/>
              </a:rPr>
              <a:t>Curriculum design and pedagogical models</a:t>
            </a:r>
            <a:endParaRPr lang="en-US" sz="2600" dirty="0">
              <a:solidFill>
                <a:srgbClr val="FFFFFF"/>
              </a:solidFill>
              <a:effectLst/>
            </a:endParaRPr>
          </a:p>
          <a:p>
            <a:r>
              <a:rPr lang="en-GB" sz="2800" dirty="0">
                <a:solidFill>
                  <a:srgbClr val="FFFFFF"/>
                </a:solidFill>
                <a:effectLst/>
              </a:rPr>
              <a:t>Understanding learner characteristics</a:t>
            </a:r>
          </a:p>
          <a:p>
            <a:r>
              <a:rPr lang="en-GB" sz="2800" dirty="0">
                <a:solidFill>
                  <a:srgbClr val="FFFFFF"/>
                </a:solidFill>
                <a:effectLst/>
              </a:rPr>
              <a:t>Interdisciplinary and multidisciplinary approaches to teaching and  learning</a:t>
            </a:r>
          </a:p>
          <a:p>
            <a:r>
              <a:rPr lang="en-GB" sz="2800" dirty="0">
                <a:solidFill>
                  <a:srgbClr val="FFFFFF"/>
                </a:solidFill>
                <a:effectLst/>
              </a:rPr>
              <a:t>Teaching and learning with GIS / new databases and software</a:t>
            </a:r>
          </a:p>
          <a:p>
            <a:r>
              <a:rPr lang="en-GB" sz="2800" dirty="0">
                <a:solidFill>
                  <a:srgbClr val="FFFFFF"/>
                </a:solidFill>
                <a:effectLst/>
              </a:rPr>
              <a:t>Understanding visualizations as a pedagogical tool</a:t>
            </a:r>
          </a:p>
          <a:p>
            <a:r>
              <a:rPr lang="en-GB" sz="2800" dirty="0">
                <a:solidFill>
                  <a:srgbClr val="FFFFFF"/>
                </a:solidFill>
                <a:effectLst/>
              </a:rPr>
              <a:t>Communication opportunities to present scientific concepts to be understood by non-specialists</a:t>
            </a:r>
          </a:p>
          <a:p>
            <a:endParaRPr lang="en-GB" sz="28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63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2" y="1613646"/>
            <a:ext cx="8175627" cy="47194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SESI materials are available at: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https://</a:t>
            </a:r>
            <a:r>
              <a:rPr lang="en-US" sz="4000" b="1" dirty="0" err="1">
                <a:solidFill>
                  <a:srgbClr val="FFFF00"/>
                </a:solidFill>
              </a:rPr>
              <a:t>eli.lehigh.edu</a:t>
            </a:r>
            <a:r>
              <a:rPr lang="en-US" sz="4000" b="1" dirty="0">
                <a:solidFill>
                  <a:srgbClr val="FFFF00"/>
                </a:solidFill>
              </a:rPr>
              <a:t>/sesi/ 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To access assessment materials: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Login: </a:t>
            </a:r>
            <a:r>
              <a:rPr lang="en-US" sz="4000" b="1" dirty="0" err="1">
                <a:solidFill>
                  <a:srgbClr val="FFFFFF"/>
                </a:solidFill>
              </a:rPr>
              <a:t>eliteacher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Password: 87dja92</a:t>
            </a: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</a:endParaRPr>
          </a:p>
          <a:p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1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Socio-Environmental Science Investigations (SESI)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497106"/>
            <a:ext cx="7612064" cy="459233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Inquiry-based investigations</a:t>
            </a:r>
          </a:p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Map-based mobile data collection</a:t>
            </a:r>
          </a:p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Analysis with Web-based mapping software</a:t>
            </a:r>
          </a:p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Pedagogical frameworks of place-based education and socio-scientific investigations</a:t>
            </a:r>
          </a:p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Local issues</a:t>
            </a:r>
          </a:p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Field work in the local setting</a:t>
            </a:r>
          </a:p>
        </p:txBody>
      </p:sp>
    </p:spTree>
    <p:extLst>
      <p:ext uri="{BB962C8B-B14F-4D97-AF65-F5344CB8AC3E}">
        <p14:creationId xmlns:p14="http://schemas.microsoft.com/office/powerpoint/2010/main" val="380054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05 at 12.5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Our School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497106"/>
            <a:ext cx="7612064" cy="5157824"/>
          </a:xfr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Urban public school</a:t>
            </a:r>
          </a:p>
          <a:p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  <a:r>
              <a:rPr lang="en-US" sz="4600" b="1" spc="150" baseline="300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grade</a:t>
            </a:r>
          </a:p>
          <a:p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All students economically disadvantaged</a:t>
            </a:r>
          </a:p>
          <a:p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2/3 Hispanic or Latino</a:t>
            </a:r>
          </a:p>
          <a:p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21% ELL, 19% IEPs</a:t>
            </a:r>
          </a:p>
          <a:p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Many students are unengaged learners  (but not all)</a:t>
            </a:r>
          </a:p>
          <a:p>
            <a:pPr lvl="1">
              <a:buFont typeface="Wingdings" charset="2"/>
              <a:buChar char="Ø"/>
            </a:pPr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Unmotivated to learn</a:t>
            </a:r>
          </a:p>
          <a:p>
            <a:pPr lvl="1">
              <a:buFont typeface="Wingdings" charset="2"/>
              <a:buChar char="Ø"/>
            </a:pPr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 not complete tasks</a:t>
            </a:r>
          </a:p>
          <a:p>
            <a:pPr lvl="1">
              <a:buFont typeface="Wingdings" charset="2"/>
              <a:buChar char="Ø"/>
            </a:pPr>
            <a:r>
              <a:rPr lang="en-US" sz="4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Avoid challenging work</a:t>
            </a:r>
          </a:p>
          <a:p>
            <a:pPr marL="349250" lvl="1" indent="0">
              <a:buNone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Wingdings" charset="2"/>
              <a:buChar char="Ø"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Wingdings" charset="2"/>
              <a:buChar char="Ø"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75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497106"/>
            <a:ext cx="7612064" cy="5157824"/>
          </a:xfrm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Lehigh University natural science, social science, and education professors</a:t>
            </a:r>
          </a:p>
          <a:p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School science and social studies teachers</a:t>
            </a:r>
          </a:p>
          <a:p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Co-development of all curriculum materials – prototype, pilot-test, field-test</a:t>
            </a:r>
          </a:p>
          <a:p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Hybrid Professional Development model</a:t>
            </a:r>
            <a:b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Active learning experiences</a:t>
            </a:r>
            <a:b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Collaboration</a:t>
            </a:r>
            <a:b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Reflect on teaching practices</a:t>
            </a:r>
            <a:b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Sufficient time to implement what has been learned</a:t>
            </a:r>
          </a:p>
          <a:p>
            <a:pPr marL="349250" lvl="1" indent="0">
              <a:buNone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9250" lvl="1" indent="0">
              <a:buNone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Wingdings" charset="2"/>
              <a:buChar char="Ø"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55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Partnership – Leveraging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812792"/>
            <a:ext cx="7612064" cy="515782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Rich discussions of content, STEM process skills, student engagement</a:t>
            </a: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Ensuring content is meaningful and relevant to students’ lives</a:t>
            </a: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Ensuring materials usable for diverse learners</a:t>
            </a:r>
          </a:p>
          <a:p>
            <a:pPr marL="349250" lvl="1" indent="0">
              <a:buNone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9250" lvl="1" indent="0">
              <a:buNone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Wingdings" charset="2"/>
              <a:buChar char="Ø"/>
            </a:pPr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14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SESI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497106"/>
            <a:ext cx="7612064" cy="505886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GB" sz="3300" b="1" spc="150" dirty="0">
                <a:ln w="11430"/>
                <a:solidFill>
                  <a:srgbClr val="F7964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Trees and Ecological Services</a:t>
            </a:r>
            <a:r>
              <a:rPr lang="en-GB" sz="3300" b="1" i="1" spc="150" dirty="0">
                <a:ln w="11430"/>
                <a:solidFill>
                  <a:srgbClr val="F7964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3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Students identify trees and explore the environmental and societal benefits that trees provide in their city. They also investigate the relationship among trees and crime in their city.</a:t>
            </a:r>
          </a:p>
          <a:p>
            <a:pPr lvl="0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Urban Heat Islands, Carbon Sequestration, Transportation Modes, Ecosystem Scavenger Hunt, Built Environment Scavenger Hunt, Zoning</a:t>
            </a:r>
          </a:p>
          <a:p>
            <a:pPr lvl="0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Projects:  Tree Planting, Built Environment, Culminating Project</a:t>
            </a:r>
          </a:p>
        </p:txBody>
      </p:sp>
    </p:spTree>
    <p:extLst>
      <p:ext uri="{BB962C8B-B14F-4D97-AF65-F5344CB8AC3E}">
        <p14:creationId xmlns:p14="http://schemas.microsoft.com/office/powerpoint/2010/main" val="215576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_collec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220165" cy="6858000"/>
          </a:xfrm>
          <a:prstGeom prst="rect">
            <a:avLst/>
          </a:prstGeom>
        </p:spPr>
      </p:pic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Data Gathering Areas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1C23360-395D-BA4B-8A5A-E197A9636F27}"/>
              </a:ext>
            </a:extLst>
          </p:cNvPr>
          <p:cNvSpPr/>
          <p:nvPr/>
        </p:nvSpPr>
        <p:spPr>
          <a:xfrm rot="662166">
            <a:off x="-882869" y="1355834"/>
            <a:ext cx="3579718" cy="9260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387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_coll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Data Gathering Interface</a:t>
            </a:r>
          </a:p>
        </p:txBody>
      </p:sp>
    </p:spTree>
    <p:extLst>
      <p:ext uri="{BB962C8B-B14F-4D97-AF65-F5344CB8AC3E}">
        <p14:creationId xmlns:p14="http://schemas.microsoft.com/office/powerpoint/2010/main" val="615146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15903</TotalTime>
  <Words>334</Words>
  <Application>Microsoft Macintosh PowerPoint</Application>
  <PresentationFormat>On-screen Show (4:3)</PresentationFormat>
  <Paragraphs>86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Bahnschrift</vt:lpstr>
      <vt:lpstr>Arial</vt:lpstr>
      <vt:lpstr>Calibri</vt:lpstr>
      <vt:lpstr>Franklin Gothic Book</vt:lpstr>
      <vt:lpstr>Franklin Gothic Medium</vt:lpstr>
      <vt:lpstr>Wingdings</vt:lpstr>
      <vt:lpstr>Wingdings 2</vt:lpstr>
      <vt:lpstr>Habitat</vt:lpstr>
      <vt:lpstr>A Design Partnership For Socio-Environmental Science Investigations  </vt:lpstr>
      <vt:lpstr>Socio-Environmental Science Investigations (SESI)</vt:lpstr>
      <vt:lpstr>PowerPoint Presentation</vt:lpstr>
      <vt:lpstr>About Our School Partner</vt:lpstr>
      <vt:lpstr>Design Partnership</vt:lpstr>
      <vt:lpstr>Design Partnership – Leveraging Expertise</vt:lpstr>
      <vt:lpstr>SESI Investigations</vt:lpstr>
      <vt:lpstr>Data Gathering Areas</vt:lpstr>
      <vt:lpstr>Data Gathering Interface</vt:lpstr>
      <vt:lpstr>iBook pages</vt:lpstr>
      <vt:lpstr>PowerPoint Presentation</vt:lpstr>
      <vt:lpstr>Student Data</vt:lpstr>
      <vt:lpstr>PowerPoint Presentation</vt:lpstr>
      <vt:lpstr>Personal and Property crime and % tree canopy</vt:lpstr>
      <vt:lpstr>Factors that make design partnerships successful</vt:lpstr>
      <vt:lpstr>Benefits that scientists receive</vt:lpstr>
      <vt:lpstr>Questions and Comments</vt:lpstr>
    </vt:vector>
  </TitlesOfParts>
  <Manager/>
  <Company>Lehigh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Alec Bodzin</dc:creator>
  <cp:keywords/>
  <dc:description/>
  <cp:lastModifiedBy>Microsoft Office User</cp:lastModifiedBy>
  <cp:revision>203</cp:revision>
  <cp:lastPrinted>2017-10-17T16:19:52Z</cp:lastPrinted>
  <dcterms:created xsi:type="dcterms:W3CDTF">2011-10-10T21:35:35Z</dcterms:created>
  <dcterms:modified xsi:type="dcterms:W3CDTF">2018-11-23T15:43:25Z</dcterms:modified>
  <cp:category/>
</cp:coreProperties>
</file>