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71" r:id="rId4"/>
    <p:sldId id="267" r:id="rId5"/>
    <p:sldId id="273" r:id="rId6"/>
    <p:sldId id="274" r:id="rId7"/>
    <p:sldId id="275" r:id="rId8"/>
    <p:sldId id="276" r:id="rId9"/>
    <p:sldId id="282" r:id="rId10"/>
    <p:sldId id="279" r:id="rId11"/>
    <p:sldId id="283" r:id="rId12"/>
    <p:sldId id="284" r:id="rId13"/>
    <p:sldId id="285" r:id="rId14"/>
    <p:sldId id="286" r:id="rId15"/>
    <p:sldId id="287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1"/>
  </p:normalViewPr>
  <p:slideViewPr>
    <p:cSldViewPr snapToGrid="0">
      <p:cViewPr varScale="1">
        <p:scale>
          <a:sx n="163" d="100"/>
          <a:sy n="163" d="100"/>
        </p:scale>
        <p:origin x="19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88EC2-F5A3-4D64-8402-BD8B82323799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76CD3-5923-4089-92C5-F086902C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06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C549-CC11-490E-8835-9E055D3F4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358AC-8EDC-47E5-99F8-8B24F4AB9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04C90-A8D4-4FC8-AD1A-9F981970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B5491-7340-48DF-AA17-BA3EACF9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39006-D2C1-4B45-B88B-8B986E99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5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6867-9495-4A5D-9719-EAB2107F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BCCA7-606F-41F1-9CC8-6787DC61E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585EE-3216-406B-A202-7238FC5F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24DDE-9F42-4AA6-8940-C39DD6B0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9BD2-38FA-4338-BD61-A5F98655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7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B7D1D-D21D-4178-B65B-656DBC9B5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C9EC7-CE95-4437-B480-F1274D840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87BED-3E63-4C96-96A9-CEA92725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B9CE-8697-4FF4-9B8F-6722B183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B27B0-6165-429C-B065-D69FC40E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47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4DA0-D82E-438B-AE93-B0842CA8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429A6-9E93-488F-BBA3-E4E045CB2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53589-2E30-4312-9054-CAF9C210E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235E5-C52C-455E-9F4B-A65D8D7D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F99E9-86FD-4350-9191-9B28F32A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0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D6A7-C1F0-4359-9E84-F263E46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3BF81-10A4-4594-800F-487AA2899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6D553-118F-43CD-AA8C-0A8FC633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23F9D-2729-4B43-91B5-1B9E658C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DF62E-6972-44C4-8CA6-D9B8AF7E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43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81F3-70AD-47F3-A76C-F4DB422B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FB2F5-7696-434D-B734-E39AB4DB6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B913D-0D7F-4560-8C01-D0AEF3EA8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E81D3-BC4E-484B-9411-FD20CF88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E5684-BCDB-4BA1-8534-D7127DE1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2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E380-52DC-4EC0-AA1F-F34F9572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B1E45-8FBF-4314-A0C3-BF4F377DA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2E5F0-46C2-45C7-9FD4-3219E1E5D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BC5B6-894D-4268-889A-2A65F01F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BC01E-D770-467E-8130-1515D03C6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69380-3767-43DA-BB59-0BE59005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48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9683-D49C-4604-9C4E-43687EE5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34247-571B-46AB-BB35-22945F3A0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66-37B9-4B6E-83FB-A24ABA45D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0B3A1-EDE2-405E-932F-8DFF5AE5A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48AAED-1CEB-47F2-8B77-F55A96923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1696C0-B591-4146-8B0E-6DF7E3DC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7BBAE-07B3-49E8-9E44-7537A0E0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351A4-B106-4496-A6CA-34BAF355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13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A619F-6FE9-45D1-8C7E-1AE0E2037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101E6-B38A-4F48-9CEA-F8925CB79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A6E82-CF0E-4B9A-A9B7-FDC73072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5B147-3FAF-4B78-A531-CC3C9404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4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5736B-30FC-44F2-B8DF-64DEF0B3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A08CB-65CA-4357-B991-E8FC8DBA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A917B-2B61-4E33-94CB-9DD1696B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6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9809-F1BF-4E7D-83A6-952F15D9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1E36-38A9-4B10-93A9-ACF333EF4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AA0AF-422B-4AE3-9F46-2CBFDA330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6B2C4-8CE4-4DFC-828C-88C5399FF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E8EC7-C594-449E-BFCF-AA1EFD37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FCB7B-2623-4BBC-9D30-BF8AB2DE2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17BC-476C-4BDA-8339-27B5BD91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A0082-9736-45C5-A1CC-D72E8FB50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F861C-19B8-4C1E-B9E5-A31AE3428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4C680-AB1F-42DE-9202-A125046C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0D241-16FC-42CE-B599-F5559EAF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52A9-2ED4-45D4-8F56-8955069A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87ACB-0E3B-4A3C-B931-D82E9E182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ECDF2-89C2-4397-A672-2B8B140A0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6FE9D-ECDE-43D4-BE97-35D0491C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61588-281A-4B5E-A1B3-3865B0879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07840-31B2-4C79-BB6A-116E86F4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52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CD8B-0CE8-40D3-BA0F-1076BD10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DCB3B-8A17-4C3F-A4EE-CFDB886A8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725C8-A24C-41AC-8029-5979735DD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4393-8B07-4F14-BE96-53EB427B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3E958-87D2-4B39-B428-FA008D2C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26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4074E4-2BA4-42F1-83BD-09A7EA6E4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F6DC1-3FAF-4BF8-A63A-E1506E27C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E1609-CA73-4F4A-8623-C0081D9C0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97908-4918-4499-93E4-898E3405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5D503-EC2C-4F1C-9732-476BCFAB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4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22C33-4511-4D0B-B303-41A482EE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30E7F-1CA6-4EF0-9FEF-3FC0C4464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F1ED8-6AB2-4B72-8FAA-2A6548789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D2493-823F-4136-96A3-74F328AE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80401-6681-4F93-9EA4-7BC6BC06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F9C8-5683-4E6B-B18C-28457AD2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74D59-35D3-46E1-8C56-A74D1D1CE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47665-3D32-44B1-89B9-1D74BCE60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483F2-0B92-452F-B078-0D709C1B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DF05D-92EE-493B-8CC4-0E7EED66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EE22B-326F-4BED-8E92-DC82D1A8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C356-9BBF-4483-A13A-CD72F44C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B8005-0ACE-4DB3-A4C4-F0F835E09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8DD1D-5B92-4B88-8CA3-7F54C2EF7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AC8058-AC6F-4252-8A26-38F7440B4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2571A-DD70-40BE-8402-861E21BFD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0EC8B9-E89B-43EA-BEF5-267A1D265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4432D1-E5F9-4EBE-AB30-9591686C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028B2-ABD0-457E-B55C-36917515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5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CD5F-0341-4158-96BF-F2B61FDA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5B078-2031-4348-BE2A-5414D252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BA945-5398-4273-8E33-1D3149A4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EBC67-3C70-4CB0-9507-DE643E7A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3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38E08-9F85-484F-B1F0-81D5A313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DA42A-C10F-4757-9235-1F7098E7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9949B-0FEA-4C42-BCEA-5CEC7F9C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765F-F04A-4CAB-804B-9A31DCCE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56DEC-CB43-484C-B54C-2EF17949B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15AF1-8EDF-4A60-A4CF-CE1BBF029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A2247-0E8F-4AC0-91A9-824A930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2B7FC-13C3-4798-A794-DAF24BD4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B2840-E6A0-43EC-80E7-7EF7F7A1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2C3D7-2EF1-48EA-BF3C-D345D967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92794-F38E-451D-A387-1BDCE88EE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FDC52-09B0-4D5B-8A9A-A2FD61EAF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E418A-A9F3-435C-AC1D-0A9A0B92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B5E13-CC33-489D-9267-33928F7B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A072D-6F1E-484E-9DB9-C9C7179C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6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C11F13-0504-4CFE-B11F-72042A02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4BA-604E-4971-A344-7047DC31E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CCD5D-6BB2-4B1F-A5F3-368AC6B3A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B6C2D-3BC1-4708-AF16-D7F845480AD1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19574-2768-4684-AFD3-4E76D4C07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5100B-89DB-4EDA-BE1C-D733C5BA2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78B1B-FABE-47FF-B5F5-28E17DB55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2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644BE-7C31-41E4-9B9B-B371B098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BCC7A-5BB0-4283-A199-84F76114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8C2B-43BA-46B4-980C-8D8EB5B0E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27667-F4BA-4B49-AE1B-EA13FDBE0923}" type="datetimeFigureOut">
              <a:rPr lang="en-US" smtClean="0"/>
              <a:t>11/20/18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AD623-0BE4-4575-A308-7DD9528CA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A7D74-92A5-483F-861A-08CDDA23D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5915B-5EC0-4664-9B25-32233FF30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2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F5BE-B71E-4F27-818E-2699F9EBE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5775" y="945208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400" dirty="0">
                <a:latin typeface="Bahnschrift" panose="020B0502040204020203" pitchFamily="34" charset="0"/>
              </a:rPr>
              <a:t>Developing An Immersive Virtual Reality Environment To Explore The Lehigh Gap</a:t>
            </a:r>
            <a:br>
              <a:rPr lang="en-US" sz="3800" dirty="0">
                <a:latin typeface="Bahnschrift" panose="020B0502040204020203" pitchFamily="34" charset="0"/>
              </a:rPr>
            </a:br>
            <a:br>
              <a:rPr lang="en-US" sz="3800" dirty="0">
                <a:latin typeface="Bahnschrift" panose="020B0502040204020203" pitchFamily="34" charset="0"/>
              </a:rPr>
            </a:br>
            <a:endParaRPr lang="en-US" sz="3800" dirty="0">
              <a:latin typeface="Bahnschrift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BA8B3-17BF-4EE2-AAEB-B9D096FC3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4134" y="3125412"/>
            <a:ext cx="6167865" cy="2161351"/>
          </a:xfrm>
        </p:spPr>
        <p:txBody>
          <a:bodyPr anchor="t">
            <a:normAutofit fontScale="92500" lnSpcReduction="20000"/>
          </a:bodyPr>
          <a:lstStyle/>
          <a:p>
            <a:pPr algn="l"/>
            <a:r>
              <a:rPr lang="en-US" sz="2800" baseline="30000" dirty="0">
                <a:latin typeface="Bahnschrift" panose="020B0502040204020203" pitchFamily="34" charset="0"/>
              </a:rPr>
              <a:t>1</a:t>
            </a:r>
            <a:r>
              <a:rPr lang="en-US" sz="2600" dirty="0">
                <a:latin typeface="Bahnschrift" panose="020B0502040204020203" pitchFamily="34" charset="0"/>
              </a:rPr>
              <a:t>Alec Bodzin, </a:t>
            </a:r>
            <a:r>
              <a:rPr lang="en-US" sz="2800" baseline="30000" dirty="0">
                <a:latin typeface="Bahnschrift" panose="020B0502040204020203" pitchFamily="34" charset="0"/>
              </a:rPr>
              <a:t>2</a:t>
            </a:r>
            <a:r>
              <a:rPr lang="en-US" sz="2600" dirty="0">
                <a:latin typeface="Bahnschrift" panose="020B0502040204020203" pitchFamily="34" charset="0"/>
              </a:rPr>
              <a:t>David Anastasio, </a:t>
            </a:r>
            <a:r>
              <a:rPr lang="en-US" sz="2800" baseline="30000" dirty="0">
                <a:latin typeface="Bahnschrift" panose="020B0502040204020203" pitchFamily="34" charset="0"/>
              </a:rPr>
              <a:t>1</a:t>
            </a:r>
            <a:r>
              <a:rPr lang="en-US" sz="2600" dirty="0">
                <a:latin typeface="Bahnschrift" panose="020B0502040204020203" pitchFamily="34" charset="0"/>
              </a:rPr>
              <a:t>Farah Vallera, </a:t>
            </a:r>
            <a:r>
              <a:rPr lang="en-US" sz="2800" baseline="30000" dirty="0">
                <a:latin typeface="Bahnschrift" panose="020B0502040204020203" pitchFamily="34" charset="0"/>
              </a:rPr>
              <a:t>1</a:t>
            </a:r>
            <a:r>
              <a:rPr lang="en-US" sz="2600" dirty="0">
                <a:latin typeface="Bahnschrift" panose="020B0502040204020203" pitchFamily="34" charset="0"/>
              </a:rPr>
              <a:t>Tom Hammond, </a:t>
            </a:r>
            <a:r>
              <a:rPr lang="en-US" sz="2800" baseline="30000" dirty="0">
                <a:latin typeface="Bahnschrift" panose="020B0502040204020203" pitchFamily="34" charset="0"/>
              </a:rPr>
              <a:t>2</a:t>
            </a:r>
            <a:r>
              <a:rPr lang="en-US" sz="2600" dirty="0">
                <a:latin typeface="Bahnschrift" panose="020B0502040204020203" pitchFamily="34" charset="0"/>
              </a:rPr>
              <a:t>Scott Rutzmoser, and </a:t>
            </a:r>
            <a:r>
              <a:rPr lang="en-US" sz="2800" baseline="30000" dirty="0">
                <a:latin typeface="Bahnschrift" panose="020B0502040204020203" pitchFamily="34" charset="0"/>
              </a:rPr>
              <a:t>1</a:t>
            </a:r>
            <a:r>
              <a:rPr lang="en-US" sz="2600" dirty="0">
                <a:latin typeface="Bahnschrift" panose="020B0502040204020203" pitchFamily="34" charset="0"/>
              </a:rPr>
              <a:t>Robson Martins De Araujo Junior  </a:t>
            </a:r>
          </a:p>
          <a:p>
            <a:pPr algn="l"/>
            <a:r>
              <a:rPr lang="en-US" sz="2200" baseline="30000" dirty="0">
                <a:latin typeface="Bahnschrift" panose="020B0502040204020203" pitchFamily="34" charset="0"/>
              </a:rPr>
              <a:t>1</a:t>
            </a:r>
            <a:r>
              <a:rPr lang="en-US" sz="2200" dirty="0">
                <a:latin typeface="Bahnschrift" panose="020B0502040204020203" pitchFamily="34" charset="0"/>
              </a:rPr>
              <a:t>Department of Education and Human Services</a:t>
            </a:r>
            <a:br>
              <a:rPr lang="en-US" sz="2200" dirty="0">
                <a:latin typeface="Bahnschrift" panose="020B0502040204020203" pitchFamily="34" charset="0"/>
              </a:rPr>
            </a:br>
            <a:r>
              <a:rPr lang="en-US" sz="2200" baseline="30000" dirty="0">
                <a:latin typeface="Bahnschrift" panose="020B0502040204020203" pitchFamily="34" charset="0"/>
              </a:rPr>
              <a:t>2</a:t>
            </a:r>
            <a:r>
              <a:rPr lang="en-US" sz="2200" dirty="0">
                <a:latin typeface="Bahnschrift" panose="020B0502040204020203" pitchFamily="34" charset="0"/>
              </a:rPr>
              <a:t>Earth and Environmental Sciences </a:t>
            </a:r>
            <a:br>
              <a:rPr lang="en-US" sz="2200" dirty="0">
                <a:latin typeface="Bahnschrift" panose="020B0502040204020203" pitchFamily="34" charset="0"/>
              </a:rPr>
            </a:br>
            <a:r>
              <a:rPr lang="en-US" sz="2200" baseline="30000" dirty="0">
                <a:latin typeface="Bahnschrift" panose="020B0502040204020203" pitchFamily="34" charset="0"/>
              </a:rPr>
              <a:t>3</a:t>
            </a:r>
            <a:r>
              <a:rPr lang="en-US" sz="2200" dirty="0">
                <a:latin typeface="Bahnschrift" panose="020B0502040204020203" pitchFamily="34" charset="0"/>
              </a:rPr>
              <a:t>Library and Technology Services</a:t>
            </a:r>
            <a:br>
              <a:rPr lang="en-US" sz="2200" dirty="0">
                <a:latin typeface="Bahnschrift" panose="020B0502040204020203" pitchFamily="34" charset="0"/>
              </a:rPr>
            </a:br>
            <a:br>
              <a:rPr lang="en-US" sz="2200" dirty="0">
                <a:latin typeface="Bahnschrift" panose="020B0502040204020203" pitchFamily="34" charset="0"/>
              </a:rPr>
            </a:br>
            <a:r>
              <a:rPr lang="en-US" sz="3000" dirty="0">
                <a:latin typeface="Bahnschrift" panose="020B0502040204020203" pitchFamily="34" charset="0"/>
              </a:rPr>
              <a:t>Lehigh University</a:t>
            </a:r>
          </a:p>
          <a:p>
            <a:pPr algn="l"/>
            <a:endParaRPr lang="en-US" sz="2000" dirty="0">
              <a:latin typeface="Bahnschrift" panose="020B0502040204020203" pitchFamily="34" charset="0"/>
            </a:endParaRPr>
          </a:p>
          <a:p>
            <a:pPr algn="l"/>
            <a:endParaRPr lang="en-US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D82B7-259C-45DA-9212-513FB9DE9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932"/>
          <a:stretch/>
        </p:blipFill>
        <p:spPr>
          <a:xfrm>
            <a:off x="0" y="70349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653EF7-0C2F-E84C-8681-8878D605E667}"/>
              </a:ext>
            </a:extLst>
          </p:cNvPr>
          <p:cNvSpPr txBox="1"/>
          <p:nvPr/>
        </p:nvSpPr>
        <p:spPr>
          <a:xfrm>
            <a:off x="4445250" y="5739008"/>
            <a:ext cx="7534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2018 American Geophysical Union Fall Meeting, Washington, DC</a:t>
            </a:r>
            <a:br>
              <a:rPr lang="en-US" sz="2200" dirty="0"/>
            </a:br>
            <a:r>
              <a:rPr lang="en-US" sz="2200" dirty="0"/>
              <a:t>December 10-14, 2018</a:t>
            </a:r>
          </a:p>
        </p:txBody>
      </p:sp>
    </p:spTree>
    <p:extLst>
      <p:ext uri="{BB962C8B-B14F-4D97-AF65-F5344CB8AC3E}">
        <p14:creationId xmlns:p14="http://schemas.microsoft.com/office/powerpoint/2010/main" val="2930422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A95D4-34D2-8644-B932-9C09E0704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21" y="0"/>
            <a:ext cx="941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29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622E1-E12C-3C46-B3EF-EDFF070E3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0"/>
            <a:ext cx="935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9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EBBB4-567B-3341-80CC-BFF470F40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59" y="0"/>
            <a:ext cx="978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4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1354F-EC53-6840-A3C3-84465A1FF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70" y="0"/>
            <a:ext cx="9481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4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80726-9ABB-2B42-A7B1-D717130B1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97" y="0"/>
            <a:ext cx="9460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0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E8AC55-7441-4623-A47D-FDE1BDE5E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25" y="1532463"/>
            <a:ext cx="3558547" cy="43513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A83E76-4FC0-0340-B33D-888684AE4034}"/>
              </a:ext>
            </a:extLst>
          </p:cNvPr>
          <p:cNvSpPr txBox="1"/>
          <p:nvPr/>
        </p:nvSpPr>
        <p:spPr>
          <a:xfrm>
            <a:off x="308008" y="1532463"/>
            <a:ext cx="7122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 Adding additional content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Prototype testing with Oculus Go </a:t>
            </a:r>
          </a:p>
          <a:p>
            <a:br>
              <a:rPr lang="en-US" sz="2800" dirty="0"/>
            </a:b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79A75F-C6C3-1742-BF33-5A58F721A43B}"/>
              </a:ext>
            </a:extLst>
          </p:cNvPr>
          <p:cNvSpPr/>
          <p:nvPr/>
        </p:nvSpPr>
        <p:spPr>
          <a:xfrm>
            <a:off x="582510" y="202750"/>
            <a:ext cx="4461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What’s Next: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1905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9684"/>
            <a:ext cx="5157787" cy="823912"/>
          </a:xfrm>
        </p:spPr>
        <p:txBody>
          <a:bodyPr/>
          <a:lstStyle/>
          <a:p>
            <a:r>
              <a:rPr lang="en-US" dirty="0"/>
              <a:t>What?   </a:t>
            </a:r>
            <a:r>
              <a:rPr lang="en-US" b="0" dirty="0"/>
              <a:t>A virtual reality version of…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9684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dirty="0"/>
              <a:t>Prototype Version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0" y="855410"/>
            <a:ext cx="5183188" cy="2222091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Authenticity</a:t>
            </a:r>
          </a:p>
          <a:p>
            <a:pPr lvl="1"/>
            <a:r>
              <a:rPr lang="en-US" sz="3200" dirty="0"/>
              <a:t>Realism</a:t>
            </a:r>
          </a:p>
          <a:p>
            <a:pPr lvl="1"/>
            <a:r>
              <a:rPr lang="en-US" sz="3200" dirty="0"/>
              <a:t>Engagement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416"/>
          <a:stretch/>
        </p:blipFill>
        <p:spPr>
          <a:xfrm>
            <a:off x="914400" y="1022555"/>
            <a:ext cx="4788310" cy="5360311"/>
          </a:xfrm>
          <a:prstGeom prst="rect">
            <a:avLst/>
          </a:prstGeom>
        </p:spPr>
      </p:pic>
      <p:sp>
        <p:nvSpPr>
          <p:cNvPr id="10" name="Text Placeholder 5"/>
          <p:cNvSpPr txBox="1">
            <a:spLocks/>
          </p:cNvSpPr>
          <p:nvPr/>
        </p:nvSpPr>
        <p:spPr>
          <a:xfrm>
            <a:off x="6177120" y="2462846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Why?   </a:t>
            </a:r>
            <a:r>
              <a:rPr lang="en-US" sz="3200" b="0" dirty="0"/>
              <a:t>Research on…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4"/>
          </p:nvPr>
        </p:nvSpPr>
        <p:spPr>
          <a:xfrm>
            <a:off x="6177120" y="3286758"/>
            <a:ext cx="5183188" cy="2656855"/>
          </a:xfrm>
        </p:spPr>
        <p:txBody>
          <a:bodyPr/>
          <a:lstStyle/>
          <a:p>
            <a:pPr lvl="1"/>
            <a:r>
              <a:rPr lang="en-US" sz="2800" dirty="0"/>
              <a:t>Pedagogical benefits</a:t>
            </a:r>
            <a:br>
              <a:rPr lang="en-US" sz="2800" dirty="0"/>
            </a:br>
            <a:r>
              <a:rPr lang="en-US" sz="2800" dirty="0"/>
              <a:t>Immersion </a:t>
            </a:r>
            <a:r>
              <a:rPr lang="en-US" sz="2800" dirty="0">
                <a:sym typeface="Wingdings" panose="05000000000000000000" pitchFamily="2" charset="2"/>
              </a:rPr>
              <a:t> engagement, motivation, content learning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Designing for VR learning</a:t>
            </a:r>
          </a:p>
          <a:p>
            <a:pPr lvl="2"/>
            <a:r>
              <a:rPr lang="en-US" sz="2800" dirty="0">
                <a:sym typeface="Wingdings" panose="05000000000000000000" pitchFamily="2" charset="2"/>
              </a:rPr>
              <a:t>Language learners</a:t>
            </a:r>
          </a:p>
          <a:p>
            <a:pPr lvl="2"/>
            <a:r>
              <a:rPr lang="en-US" sz="2800" dirty="0">
                <a:sym typeface="Wingdings" panose="05000000000000000000" pitchFamily="2" charset="2"/>
              </a:rPr>
              <a:t>Students with disabilities</a:t>
            </a:r>
          </a:p>
          <a:p>
            <a:pPr lvl="2"/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6172200" y="5119701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998192">
            <a:off x="3714559" y="5181260"/>
            <a:ext cx="1229824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Bethlehem</a:t>
            </a:r>
          </a:p>
        </p:txBody>
      </p:sp>
      <p:sp>
        <p:nvSpPr>
          <p:cNvPr id="14" name="TextBox 13"/>
          <p:cNvSpPr txBox="1"/>
          <p:nvPr/>
        </p:nvSpPr>
        <p:spPr>
          <a:xfrm rot="1998192">
            <a:off x="2330605" y="4217699"/>
            <a:ext cx="809837" cy="64633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Lehigh</a:t>
            </a:r>
          </a:p>
          <a:p>
            <a:r>
              <a:rPr lang="en-US" b="1" dirty="0">
                <a:solidFill>
                  <a:srgbClr val="FF0000"/>
                </a:solidFill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134287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106B3E4B-A5E8-4895-A869-1B1E87206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r="1" b="1"/>
          <a:stretch/>
        </p:blipFill>
        <p:spPr>
          <a:xfrm>
            <a:off x="20" y="-6956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C2C0FB-07BB-4967-A51C-CDC836002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1" r="-2" b="21902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13" name="Picture 16" descr="A picture containing photo&#10;&#10;Description generated with very high confidence">
            <a:extLst>
              <a:ext uri="{FF2B5EF4-FFF2-40B4-BE49-F238E27FC236}">
                <a16:creationId xmlns:a16="http://schemas.microsoft.com/office/drawing/2014/main" id="{37515A43-6291-4E5B-B5A5-8EC1E48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8"/>
          <a:stretch>
            <a:fillRect/>
          </a:stretch>
        </p:blipFill>
        <p:spPr bwMode="auto">
          <a:xfrm>
            <a:off x="6717323" y="2245810"/>
            <a:ext cx="5351914" cy="21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55FAFFF-8335-4A75-8639-396AD11BF98C}"/>
              </a:ext>
            </a:extLst>
          </p:cNvPr>
          <p:cNvSpPr txBox="1">
            <a:spLocks/>
          </p:cNvSpPr>
          <p:nvPr/>
        </p:nvSpPr>
        <p:spPr>
          <a:xfrm>
            <a:off x="5065955" y="-185971"/>
            <a:ext cx="6470768" cy="20100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A realistic model of the Lehigh River Watershed</a:t>
            </a:r>
          </a:p>
        </p:txBody>
      </p:sp>
      <p:pic>
        <p:nvPicPr>
          <p:cNvPr id="19" name="Picture 12" descr="Image result for Unity program">
            <a:extLst>
              <a:ext uri="{FF2B5EF4-FFF2-40B4-BE49-F238E27FC236}">
                <a16:creationId xmlns:a16="http://schemas.microsoft.com/office/drawing/2014/main" id="{AB88D5BE-4686-42DC-BC29-25BF19A7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416" y="5748503"/>
            <a:ext cx="1871142" cy="67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D81EB2B-9FA3-4FAE-AABA-384406D3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401" y="4842670"/>
            <a:ext cx="2778473" cy="5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4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8443D7D-D950-4CF1-94DB-A1946D79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523" y="5640300"/>
            <a:ext cx="1424028" cy="94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F9FBD-A4C8-5E40-87B3-949F17DEAC26}"/>
              </a:ext>
            </a:extLst>
          </p:cNvPr>
          <p:cNvSpPr txBox="1"/>
          <p:nvPr/>
        </p:nvSpPr>
        <p:spPr>
          <a:xfrm>
            <a:off x="226337" y="2353901"/>
            <a:ext cx="64909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The Story:</a:t>
            </a:r>
            <a:br>
              <a:rPr lang="en-US" sz="3000" dirty="0"/>
            </a:br>
            <a:r>
              <a:rPr lang="en-US" sz="3000" dirty="0"/>
              <a:t>• Geography of the Lehigh Gap</a:t>
            </a:r>
          </a:p>
          <a:p>
            <a:r>
              <a:rPr lang="en-US" sz="3000" dirty="0"/>
              <a:t>• Historical Transportation Hub</a:t>
            </a:r>
          </a:p>
          <a:p>
            <a:r>
              <a:rPr lang="en-US" sz="3000" dirty="0"/>
              <a:t>• Zinc Smelting -&gt; Moonscape -&gt; Revegetation</a:t>
            </a:r>
          </a:p>
        </p:txBody>
      </p:sp>
    </p:spTree>
    <p:extLst>
      <p:ext uri="{BB962C8B-B14F-4D97-AF65-F5344CB8AC3E}">
        <p14:creationId xmlns:p14="http://schemas.microsoft.com/office/powerpoint/2010/main" val="131884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D1043-A339-D845-8196-DEC7048AA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833"/>
            <a:ext cx="12192000" cy="60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2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387BC-F2F1-1B4B-8E38-3A0A5DCF8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32" y="0"/>
            <a:ext cx="9290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864BA-A3FE-F74E-92C2-E9A398BF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0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957CD-F1F8-FA4C-8D32-D2023C79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20" y="0"/>
            <a:ext cx="10059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3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C3DB9-BB83-A04E-83FD-C12A32648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62" y="0"/>
            <a:ext cx="9443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7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89BC6-F95A-4347-AF68-B9C67C742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36" y="0"/>
            <a:ext cx="941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0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95</Words>
  <Application>Microsoft Macintosh PowerPoint</Application>
  <PresentationFormat>Widescreen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Bahnschrift</vt:lpstr>
      <vt:lpstr>Arial</vt:lpstr>
      <vt:lpstr>Calibri</vt:lpstr>
      <vt:lpstr>Calibri Light</vt:lpstr>
      <vt:lpstr>Wingdings</vt:lpstr>
      <vt:lpstr>Office Theme</vt:lpstr>
      <vt:lpstr>1_Office Theme</vt:lpstr>
      <vt:lpstr>Developing An Immersive Virtual Reality Environment To Explore The Lehigh Gap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VR Lehigh Watershed Experience</dc:title>
  <dc:creator>Henry Levy</dc:creator>
  <cp:lastModifiedBy>Microsoft Office User</cp:lastModifiedBy>
  <cp:revision>55</cp:revision>
  <dcterms:created xsi:type="dcterms:W3CDTF">2018-07-27T17:17:42Z</dcterms:created>
  <dcterms:modified xsi:type="dcterms:W3CDTF">2018-11-20T19:42:25Z</dcterms:modified>
</cp:coreProperties>
</file>