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82" r:id="rId3"/>
    <p:sldId id="285" r:id="rId4"/>
    <p:sldId id="297" r:id="rId5"/>
    <p:sldId id="287" r:id="rId6"/>
    <p:sldId id="312" r:id="rId7"/>
    <p:sldId id="308" r:id="rId8"/>
    <p:sldId id="314" r:id="rId9"/>
    <p:sldId id="309" r:id="rId10"/>
    <p:sldId id="315" r:id="rId11"/>
    <p:sldId id="311" r:id="rId12"/>
    <p:sldId id="317" r:id="rId13"/>
    <p:sldId id="318" r:id="rId14"/>
    <p:sldId id="319" r:id="rId15"/>
    <p:sldId id="320" r:id="rId16"/>
    <p:sldId id="313"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1"/>
    <p:restoredTop sz="86433"/>
  </p:normalViewPr>
  <p:slideViewPr>
    <p:cSldViewPr snapToGrid="0" snapToObjects="1">
      <p:cViewPr varScale="1">
        <p:scale>
          <a:sx n="71" d="100"/>
          <a:sy n="71"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3C60-D0D5-6F4D-ADD6-109919F871D8}" type="datetimeFigureOut">
              <a:rPr lang="en-US" smtClean="0"/>
              <a:t>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33620-926C-7046-B581-84CC2787E4ED}" type="slidenum">
              <a:rPr lang="en-US" smtClean="0"/>
              <a:t>‹#›</a:t>
            </a:fld>
            <a:endParaRPr lang="en-US" dirty="0"/>
          </a:p>
        </p:txBody>
      </p:sp>
    </p:spTree>
    <p:extLst>
      <p:ext uri="{BB962C8B-B14F-4D97-AF65-F5344CB8AC3E}">
        <p14:creationId xmlns:p14="http://schemas.microsoft.com/office/powerpoint/2010/main" val="417906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don’t know our work…</a:t>
            </a:r>
          </a:p>
        </p:txBody>
      </p:sp>
      <p:sp>
        <p:nvSpPr>
          <p:cNvPr id="4" name="Slide Number Placeholder 3"/>
          <p:cNvSpPr>
            <a:spLocks noGrp="1"/>
          </p:cNvSpPr>
          <p:nvPr>
            <p:ph type="sldNum" sz="quarter" idx="10"/>
          </p:nvPr>
        </p:nvSpPr>
        <p:spPr/>
        <p:txBody>
          <a:bodyPr/>
          <a:lstStyle/>
          <a:p>
            <a:fld id="{A53BA889-0FE9-8B4E-B1EB-BB43E1F64846}" type="slidenum">
              <a:rPr lang="en-US" smtClean="0"/>
              <a:pPr/>
              <a:t>2</a:t>
            </a:fld>
            <a:endParaRPr lang="en-US" dirty="0"/>
          </a:p>
        </p:txBody>
      </p:sp>
    </p:spTree>
    <p:extLst>
      <p:ext uri="{BB962C8B-B14F-4D97-AF65-F5344CB8AC3E}">
        <p14:creationId xmlns:p14="http://schemas.microsoft.com/office/powerpoint/2010/main" val="361571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BA889-0FE9-8B4E-B1EB-BB43E1F64846}" type="slidenum">
              <a:rPr lang="en-US" smtClean="0"/>
              <a:pPr/>
              <a:t>3</a:t>
            </a:fld>
            <a:endParaRPr lang="en-US" dirty="0"/>
          </a:p>
        </p:txBody>
      </p:sp>
    </p:spTree>
    <p:extLst>
      <p:ext uri="{BB962C8B-B14F-4D97-AF65-F5344CB8AC3E}">
        <p14:creationId xmlns:p14="http://schemas.microsoft.com/office/powerpoint/2010/main" val="292664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BA889-0FE9-8B4E-B1EB-BB43E1F64846}" type="slidenum">
              <a:rPr lang="en-US" smtClean="0"/>
              <a:pPr/>
              <a:t>4</a:t>
            </a:fld>
            <a:endParaRPr lang="en-US" dirty="0"/>
          </a:p>
        </p:txBody>
      </p:sp>
    </p:spTree>
    <p:extLst>
      <p:ext uri="{BB962C8B-B14F-4D97-AF65-F5344CB8AC3E}">
        <p14:creationId xmlns:p14="http://schemas.microsoft.com/office/powerpoint/2010/main" val="198675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BA889-0FE9-8B4E-B1EB-BB43E1F64846}" type="slidenum">
              <a:rPr lang="en-US" smtClean="0"/>
              <a:pPr/>
              <a:t>5</a:t>
            </a:fld>
            <a:endParaRPr lang="en-US" dirty="0"/>
          </a:p>
        </p:txBody>
      </p:sp>
    </p:spTree>
    <p:extLst>
      <p:ext uri="{BB962C8B-B14F-4D97-AF65-F5344CB8AC3E}">
        <p14:creationId xmlns:p14="http://schemas.microsoft.com/office/powerpoint/2010/main" val="309260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Association for Career and Technical Education. (2009). </a:t>
            </a:r>
            <a:r>
              <a:rPr lang="en-US" sz="1200" i="1" kern="1200" dirty="0">
                <a:solidFill>
                  <a:schemeClr val="tx1"/>
                </a:solidFill>
                <a:effectLst/>
                <a:latin typeface="+mn-lt"/>
                <a:ea typeface="+mn-ea"/>
                <a:cs typeface="+mn-cs"/>
              </a:rPr>
              <a:t>CTE’s role in science, technology, engineering and math</a:t>
            </a:r>
            <a:r>
              <a:rPr lang="en-US" sz="1200" kern="1200" dirty="0">
                <a:solidFill>
                  <a:schemeClr val="tx1"/>
                </a:solidFill>
                <a:effectLst/>
                <a:latin typeface="+mn-lt"/>
                <a:ea typeface="+mn-ea"/>
                <a:cs typeface="+mn-cs"/>
              </a:rPr>
              <a:t>. Alexandria, VA: Author.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Association of State Directors of Career Technical Education Consortium. (2013). </a:t>
            </a:r>
            <a:r>
              <a:rPr lang="en-US" i="1" dirty="0"/>
              <a:t>Career/technical education: Not your father’s vocational education</a:t>
            </a:r>
            <a:r>
              <a:rPr lang="en-US" dirty="0"/>
              <a:t>. Silver Spring, MD: Author.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A33620-926C-7046-B581-84CC2787E4ED}" type="slidenum">
              <a:rPr lang="en-US" smtClean="0"/>
              <a:t>6</a:t>
            </a:fld>
            <a:endParaRPr lang="en-US" dirty="0"/>
          </a:p>
        </p:txBody>
      </p:sp>
    </p:spTree>
    <p:extLst>
      <p:ext uri="{BB962C8B-B14F-4D97-AF65-F5344CB8AC3E}">
        <p14:creationId xmlns:p14="http://schemas.microsoft.com/office/powerpoint/2010/main" val="117156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clearances can sometimes be a serious issue.</a:t>
            </a:r>
          </a:p>
        </p:txBody>
      </p:sp>
      <p:sp>
        <p:nvSpPr>
          <p:cNvPr id="4" name="Slide Number Placeholder 3"/>
          <p:cNvSpPr>
            <a:spLocks noGrp="1"/>
          </p:cNvSpPr>
          <p:nvPr>
            <p:ph type="sldNum" sz="quarter" idx="5"/>
          </p:nvPr>
        </p:nvSpPr>
        <p:spPr/>
        <p:txBody>
          <a:bodyPr/>
          <a:lstStyle/>
          <a:p>
            <a:fld id="{78A33620-926C-7046-B581-84CC2787E4ED}" type="slidenum">
              <a:rPr lang="en-US" smtClean="0"/>
              <a:t>9</a:t>
            </a:fld>
            <a:endParaRPr lang="en-US" dirty="0"/>
          </a:p>
        </p:txBody>
      </p:sp>
    </p:spTree>
    <p:extLst>
      <p:ext uri="{BB962C8B-B14F-4D97-AF65-F5344CB8AC3E}">
        <p14:creationId xmlns:p14="http://schemas.microsoft.com/office/powerpoint/2010/main" val="313503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strongly disagree. 5= strongly agree</a:t>
            </a:r>
          </a:p>
        </p:txBody>
      </p:sp>
      <p:sp>
        <p:nvSpPr>
          <p:cNvPr id="4" name="Slide Number Placeholder 3"/>
          <p:cNvSpPr>
            <a:spLocks noGrp="1"/>
          </p:cNvSpPr>
          <p:nvPr>
            <p:ph type="sldNum" sz="quarter" idx="5"/>
          </p:nvPr>
        </p:nvSpPr>
        <p:spPr/>
        <p:txBody>
          <a:bodyPr/>
          <a:lstStyle/>
          <a:p>
            <a:fld id="{78A33620-926C-7046-B581-84CC2787E4ED}" type="slidenum">
              <a:rPr lang="en-US" smtClean="0"/>
              <a:t>12</a:t>
            </a:fld>
            <a:endParaRPr lang="en-US" dirty="0"/>
          </a:p>
        </p:txBody>
      </p:sp>
    </p:spTree>
    <p:extLst>
      <p:ext uri="{BB962C8B-B14F-4D97-AF65-F5344CB8AC3E}">
        <p14:creationId xmlns:p14="http://schemas.microsoft.com/office/powerpoint/2010/main" val="417032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the students valued their time with the mentors, learned how the geospatial investigations related to STEM-related career pathways, and noted that the mentors facilitated new skill development. A majority of students has favorable perceptions of the mentors with assisting them with geospatial data collection and analysis.  The students noted that most mentors did not talk about school or plans for future schooling with the students. While the online mentor training modules did address talking with the students about the importance of STEM classes and school in general, more explicit training in this area should have taken place either through email correspondence or face to face interactions with the mentors.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78A33620-926C-7046-B581-84CC2787E4ED}" type="slidenum">
              <a:rPr lang="en-US" smtClean="0"/>
              <a:t>13</a:t>
            </a:fld>
            <a:endParaRPr lang="en-US" dirty="0"/>
          </a:p>
        </p:txBody>
      </p:sp>
    </p:spTree>
    <p:extLst>
      <p:ext uri="{BB962C8B-B14F-4D97-AF65-F5344CB8AC3E}">
        <p14:creationId xmlns:p14="http://schemas.microsoft.com/office/powerpoint/2010/main" val="311533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BA889-0FE9-8B4E-B1EB-BB43E1F64846}" type="slidenum">
              <a:rPr lang="en-US" smtClean="0"/>
              <a:pPr/>
              <a:t>17</a:t>
            </a:fld>
            <a:endParaRPr lang="en-US" dirty="0"/>
          </a:p>
        </p:txBody>
      </p:sp>
    </p:spTree>
    <p:extLst>
      <p:ext uri="{BB962C8B-B14F-4D97-AF65-F5344CB8AC3E}">
        <p14:creationId xmlns:p14="http://schemas.microsoft.com/office/powerpoint/2010/main" val="183081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153805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423730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26B42F-C0F4-5541-BB49-16D8FBEEE4A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09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7875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26B42F-C0F4-5541-BB49-16D8FBEEE4A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927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42977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362416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73350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406550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91241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37488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6105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233041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7170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52064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7C21CC-B5FB-C04B-AA83-EE7FF3200E9D}" type="datetimeFigureOut">
              <a:rPr lang="en-US" smtClean="0"/>
              <a:t>12/30/19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26B42F-C0F4-5541-BB49-16D8FBEEE4A9}" type="slidenum">
              <a:rPr lang="en-US" smtClean="0"/>
              <a:t>‹#›</a:t>
            </a:fld>
            <a:endParaRPr lang="en-US" dirty="0"/>
          </a:p>
        </p:txBody>
      </p:sp>
    </p:spTree>
    <p:extLst>
      <p:ext uri="{BB962C8B-B14F-4D97-AF65-F5344CB8AC3E}">
        <p14:creationId xmlns:p14="http://schemas.microsoft.com/office/powerpoint/2010/main" val="14148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7C21CC-B5FB-C04B-AA83-EE7FF3200E9D}" type="datetimeFigureOut">
              <a:rPr lang="en-US" smtClean="0"/>
              <a:t>12/30/19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26B42F-C0F4-5541-BB49-16D8FBEEE4A9}" type="slidenum">
              <a:rPr lang="en-US" smtClean="0"/>
              <a:t>‹#›</a:t>
            </a:fld>
            <a:endParaRPr lang="en-US" dirty="0"/>
          </a:p>
        </p:txBody>
      </p:sp>
    </p:spTree>
    <p:extLst>
      <p:ext uri="{BB962C8B-B14F-4D97-AF65-F5344CB8AC3E}">
        <p14:creationId xmlns:p14="http://schemas.microsoft.com/office/powerpoint/2010/main" val="171776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i.lehigh.edu/publications/re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i.lehigh.edu/ses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i.lehigh.edu/sesi/mento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737A-2718-9D43-8DB3-B115FAB88285}"/>
              </a:ext>
            </a:extLst>
          </p:cNvPr>
          <p:cNvSpPr>
            <a:spLocks noGrp="1"/>
          </p:cNvSpPr>
          <p:nvPr>
            <p:ph type="ctrTitle"/>
          </p:nvPr>
        </p:nvSpPr>
        <p:spPr>
          <a:xfrm>
            <a:off x="2465797" y="717485"/>
            <a:ext cx="8915399" cy="2112579"/>
          </a:xfrm>
        </p:spPr>
        <p:txBody>
          <a:bodyPr>
            <a:noAutofit/>
          </a:bodyPr>
          <a:lstStyle/>
          <a:p>
            <a:r>
              <a:rPr lang="en-US" sz="3600" dirty="0"/>
              <a:t>The Impact of STEM Mentors in Technology-Driven Socio-environmental Science Investigations</a:t>
            </a:r>
          </a:p>
        </p:txBody>
      </p:sp>
      <p:sp>
        <p:nvSpPr>
          <p:cNvPr id="3" name="Subtitle 2">
            <a:extLst>
              <a:ext uri="{FF2B5EF4-FFF2-40B4-BE49-F238E27FC236}">
                <a16:creationId xmlns:a16="http://schemas.microsoft.com/office/drawing/2014/main" id="{E81B3356-7AC8-7348-AD5A-29DED291236B}"/>
              </a:ext>
            </a:extLst>
          </p:cNvPr>
          <p:cNvSpPr>
            <a:spLocks noGrp="1"/>
          </p:cNvSpPr>
          <p:nvPr>
            <p:ph type="subTitle" idx="1"/>
          </p:nvPr>
        </p:nvSpPr>
        <p:spPr>
          <a:xfrm>
            <a:off x="2589213" y="3211297"/>
            <a:ext cx="8915399" cy="2186230"/>
          </a:xfrm>
        </p:spPr>
        <p:txBody>
          <a:bodyPr>
            <a:normAutofit fontScale="92500" lnSpcReduction="20000"/>
          </a:bodyPr>
          <a:lstStyle/>
          <a:p>
            <a:pPr algn="ctr"/>
            <a:r>
              <a:rPr lang="en-US" sz="2000" b="1" baseline="30000" dirty="0">
                <a:latin typeface="+mj-lt"/>
              </a:rPr>
              <a:t>1</a:t>
            </a:r>
            <a:r>
              <a:rPr lang="en-US" sz="2000" b="1" dirty="0">
                <a:latin typeface="+mj-lt"/>
              </a:rPr>
              <a:t>Kate Popejoy, </a:t>
            </a:r>
            <a:r>
              <a:rPr lang="en-US" sz="2000" b="1" baseline="30000" dirty="0">
                <a:latin typeface="+mj-lt"/>
              </a:rPr>
              <a:t>2</a:t>
            </a:r>
            <a:r>
              <a:rPr lang="en-US" sz="2000" b="1" dirty="0">
                <a:latin typeface="+mj-lt"/>
              </a:rPr>
              <a:t>Alec Bodzin, </a:t>
            </a:r>
            <a:r>
              <a:rPr lang="en-US" sz="2000" b="1" baseline="30000" dirty="0">
                <a:latin typeface="+mj-lt"/>
              </a:rPr>
              <a:t>2</a:t>
            </a:r>
            <a:r>
              <a:rPr lang="en-US" sz="2000" b="1" dirty="0">
                <a:latin typeface="+mj-lt"/>
              </a:rPr>
              <a:t>Thomas Hammond, </a:t>
            </a:r>
            <a:r>
              <a:rPr lang="en-US" sz="2000" b="1" baseline="30000" dirty="0">
                <a:latin typeface="+mj-lt"/>
              </a:rPr>
              <a:t>2</a:t>
            </a:r>
            <a:r>
              <a:rPr lang="en-US" sz="2000" b="1" dirty="0">
                <a:latin typeface="+mj-lt"/>
              </a:rPr>
              <a:t>Qiong Fu, and </a:t>
            </a:r>
            <a:r>
              <a:rPr lang="en-US" sz="2000" b="1" baseline="30000" dirty="0">
                <a:latin typeface="+mj-lt"/>
              </a:rPr>
              <a:t>2</a:t>
            </a:r>
            <a:r>
              <a:rPr lang="en-US" sz="2000" b="1" dirty="0">
                <a:latin typeface="+mj-lt"/>
              </a:rPr>
              <a:t>William Farina</a:t>
            </a:r>
          </a:p>
          <a:p>
            <a:pPr algn="ctr"/>
            <a:r>
              <a:rPr lang="en-US" sz="1900" baseline="30000" dirty="0"/>
              <a:t>1</a:t>
            </a:r>
            <a:r>
              <a:rPr lang="en-US" sz="1900" dirty="0"/>
              <a:t>Popejoy STEM, LLC</a:t>
            </a:r>
          </a:p>
          <a:p>
            <a:pPr algn="ctr"/>
            <a:r>
              <a:rPr lang="en-US" sz="1900" baseline="30000" dirty="0"/>
              <a:t>2</a:t>
            </a:r>
            <a:r>
              <a:rPr lang="en-US" sz="1900" dirty="0"/>
              <a:t>Department of Education and Human Services, Lehigh University</a:t>
            </a:r>
          </a:p>
          <a:p>
            <a:pPr algn="ctr"/>
            <a:endParaRPr lang="en-US" dirty="0"/>
          </a:p>
          <a:p>
            <a:pPr algn="ctr"/>
            <a:r>
              <a:rPr lang="en-US" sz="1900" dirty="0"/>
              <a:t>Association for Science Teacher Education (ASTE) Annual  Conference January 8-11, 2020</a:t>
            </a:r>
          </a:p>
          <a:p>
            <a:endParaRPr lang="en-US" baseline="30000" dirty="0"/>
          </a:p>
        </p:txBody>
      </p:sp>
      <p:pic>
        <p:nvPicPr>
          <p:cNvPr id="4" name="Picture 3">
            <a:extLst>
              <a:ext uri="{FF2B5EF4-FFF2-40B4-BE49-F238E27FC236}">
                <a16:creationId xmlns:a16="http://schemas.microsoft.com/office/drawing/2014/main" id="{E7F083A7-6766-7948-BCBC-30D00709BD67}"/>
              </a:ext>
            </a:extLst>
          </p:cNvPr>
          <p:cNvPicPr>
            <a:picLocks noChangeAspect="1"/>
          </p:cNvPicPr>
          <p:nvPr/>
        </p:nvPicPr>
        <p:blipFill>
          <a:blip r:embed="rId2"/>
          <a:stretch>
            <a:fillRect/>
          </a:stretch>
        </p:blipFill>
        <p:spPr>
          <a:xfrm>
            <a:off x="10493327" y="5397527"/>
            <a:ext cx="887869" cy="893218"/>
          </a:xfrm>
          <a:prstGeom prst="rect">
            <a:avLst/>
          </a:prstGeom>
        </p:spPr>
      </p:pic>
      <p:sp>
        <p:nvSpPr>
          <p:cNvPr id="5" name="TextBox 4">
            <a:extLst>
              <a:ext uri="{FF2B5EF4-FFF2-40B4-BE49-F238E27FC236}">
                <a16:creationId xmlns:a16="http://schemas.microsoft.com/office/drawing/2014/main" id="{B9E54836-3EF8-D046-B7D8-1B6D36BC0807}"/>
              </a:ext>
            </a:extLst>
          </p:cNvPr>
          <p:cNvSpPr txBox="1"/>
          <p:nvPr/>
        </p:nvSpPr>
        <p:spPr>
          <a:xfrm>
            <a:off x="10421007" y="6369269"/>
            <a:ext cx="1608083" cy="369332"/>
          </a:xfrm>
          <a:prstGeom prst="rect">
            <a:avLst/>
          </a:prstGeom>
          <a:noFill/>
        </p:spPr>
        <p:txBody>
          <a:bodyPr wrap="square" rtlCol="0">
            <a:spAutoFit/>
          </a:bodyPr>
          <a:lstStyle/>
          <a:p>
            <a:r>
              <a:rPr lang="en-US" dirty="0"/>
              <a:t>DRL-1614216</a:t>
            </a:r>
          </a:p>
        </p:txBody>
      </p:sp>
      <p:pic>
        <p:nvPicPr>
          <p:cNvPr id="6" name="Picture 5">
            <a:extLst>
              <a:ext uri="{FF2B5EF4-FFF2-40B4-BE49-F238E27FC236}">
                <a16:creationId xmlns:a16="http://schemas.microsoft.com/office/drawing/2014/main" id="{DE678489-E26C-5540-91E3-AD9665A12F66}"/>
              </a:ext>
            </a:extLst>
          </p:cNvPr>
          <p:cNvPicPr>
            <a:picLocks noChangeAspect="1"/>
          </p:cNvPicPr>
          <p:nvPr/>
        </p:nvPicPr>
        <p:blipFill>
          <a:blip r:embed="rId3"/>
          <a:stretch>
            <a:fillRect/>
          </a:stretch>
        </p:blipFill>
        <p:spPr>
          <a:xfrm>
            <a:off x="1689803" y="5518721"/>
            <a:ext cx="2331414" cy="850548"/>
          </a:xfrm>
          <a:prstGeom prst="rect">
            <a:avLst/>
          </a:prstGeom>
        </p:spPr>
      </p:pic>
    </p:spTree>
    <p:extLst>
      <p:ext uri="{BB962C8B-B14F-4D97-AF65-F5344CB8AC3E}">
        <p14:creationId xmlns:p14="http://schemas.microsoft.com/office/powerpoint/2010/main" val="90757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CB7E-627C-0244-8A3D-FB7DDC41CE94}"/>
              </a:ext>
            </a:extLst>
          </p:cNvPr>
          <p:cNvSpPr>
            <a:spLocks noGrp="1"/>
          </p:cNvSpPr>
          <p:nvPr>
            <p:ph type="title"/>
          </p:nvPr>
        </p:nvSpPr>
        <p:spPr/>
        <p:txBody>
          <a:bodyPr/>
          <a:lstStyle/>
          <a:p>
            <a:r>
              <a:rPr lang="en-US" dirty="0"/>
              <a:t>Mentor activities</a:t>
            </a:r>
          </a:p>
        </p:txBody>
      </p:sp>
      <p:sp>
        <p:nvSpPr>
          <p:cNvPr id="3" name="Content Placeholder 2">
            <a:extLst>
              <a:ext uri="{FF2B5EF4-FFF2-40B4-BE49-F238E27FC236}">
                <a16:creationId xmlns:a16="http://schemas.microsoft.com/office/drawing/2014/main" id="{258E19FD-9162-DD4D-9F57-6EE8BC694D89}"/>
              </a:ext>
            </a:extLst>
          </p:cNvPr>
          <p:cNvSpPr>
            <a:spLocks noGrp="1"/>
          </p:cNvSpPr>
          <p:nvPr>
            <p:ph idx="1"/>
          </p:nvPr>
        </p:nvSpPr>
        <p:spPr/>
        <p:txBody>
          <a:bodyPr>
            <a:normAutofit lnSpcReduction="10000"/>
          </a:bodyPr>
          <a:lstStyle/>
          <a:p>
            <a:r>
              <a:rPr lang="en-US" sz="2400" dirty="0"/>
              <a:t>Share content knowledge and work background</a:t>
            </a:r>
          </a:p>
          <a:p>
            <a:r>
              <a:rPr lang="en-US" sz="2400" dirty="0"/>
              <a:t>Help supervise data collection outdoors</a:t>
            </a:r>
          </a:p>
          <a:p>
            <a:r>
              <a:rPr lang="en-US" sz="2400" dirty="0"/>
              <a:t>Guide students’ exploration of the Web GIS data visualizations or analysis </a:t>
            </a:r>
          </a:p>
          <a:p>
            <a:r>
              <a:rPr lang="en-US" sz="2400" dirty="0"/>
              <a:t>Provide feedback on students’ explanations or final arguments (informal and also tree proposal judging)</a:t>
            </a:r>
          </a:p>
          <a:p>
            <a:r>
              <a:rPr lang="en-US" sz="2400" dirty="0"/>
              <a:t>Prioritized sustained involvement over days, rather than cycling a large number of single-visit mentors in and out across multiple learning activities</a:t>
            </a:r>
          </a:p>
        </p:txBody>
      </p:sp>
    </p:spTree>
    <p:extLst>
      <p:ext uri="{BB962C8B-B14F-4D97-AF65-F5344CB8AC3E}">
        <p14:creationId xmlns:p14="http://schemas.microsoft.com/office/powerpoint/2010/main" val="197962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4148-9EFB-6441-B3EA-CBD9AB9EB4FD}"/>
              </a:ext>
            </a:extLst>
          </p:cNvPr>
          <p:cNvSpPr>
            <a:spLocks noGrp="1"/>
          </p:cNvSpPr>
          <p:nvPr>
            <p:ph type="title"/>
          </p:nvPr>
        </p:nvSpPr>
        <p:spPr/>
        <p:txBody>
          <a:bodyPr/>
          <a:lstStyle/>
          <a:p>
            <a:r>
              <a:rPr lang="en-US" dirty="0"/>
              <a:t>Mentor Perception Survey (mentee)</a:t>
            </a:r>
          </a:p>
        </p:txBody>
      </p:sp>
      <p:sp>
        <p:nvSpPr>
          <p:cNvPr id="3" name="Content Placeholder 2">
            <a:extLst>
              <a:ext uri="{FF2B5EF4-FFF2-40B4-BE49-F238E27FC236}">
                <a16:creationId xmlns:a16="http://schemas.microsoft.com/office/drawing/2014/main" id="{181BF49C-E5B2-D54D-8731-50D31B61D027}"/>
              </a:ext>
            </a:extLst>
          </p:cNvPr>
          <p:cNvSpPr>
            <a:spLocks noGrp="1"/>
          </p:cNvSpPr>
          <p:nvPr>
            <p:ph idx="1"/>
          </p:nvPr>
        </p:nvSpPr>
        <p:spPr/>
        <p:txBody>
          <a:bodyPr>
            <a:normAutofit/>
          </a:bodyPr>
          <a:lstStyle/>
          <a:p>
            <a:r>
              <a:rPr lang="en-US" sz="2400" dirty="0"/>
              <a:t>Developed in Y2 (n=146)</a:t>
            </a:r>
          </a:p>
          <a:p>
            <a:pPr lvl="1"/>
            <a:r>
              <a:rPr lang="en-US" sz="2200" dirty="0"/>
              <a:t>15 Likert Items, 1= strongly disagree, 5= strongly agree</a:t>
            </a:r>
          </a:p>
          <a:p>
            <a:pPr lvl="1"/>
            <a:r>
              <a:rPr lang="en-US" sz="2200" dirty="0"/>
              <a:t>Cronbach’s alpha = 0.903</a:t>
            </a:r>
          </a:p>
          <a:p>
            <a:r>
              <a:rPr lang="en-US" sz="2400" dirty="0"/>
              <a:t>In Y3, given to students after each investigation (TES, UHI &amp; Zoning)</a:t>
            </a:r>
          </a:p>
        </p:txBody>
      </p:sp>
    </p:spTree>
    <p:extLst>
      <p:ext uri="{BB962C8B-B14F-4D97-AF65-F5344CB8AC3E}">
        <p14:creationId xmlns:p14="http://schemas.microsoft.com/office/powerpoint/2010/main" val="412153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4FE7-176A-7441-87DB-D8BE51EC08DF}"/>
              </a:ext>
            </a:extLst>
          </p:cNvPr>
          <p:cNvSpPr>
            <a:spLocks noGrp="1"/>
          </p:cNvSpPr>
          <p:nvPr>
            <p:ph type="title"/>
          </p:nvPr>
        </p:nvSpPr>
        <p:spPr>
          <a:xfrm>
            <a:off x="2592925" y="209862"/>
            <a:ext cx="8911687" cy="749508"/>
          </a:xfrm>
        </p:spPr>
        <p:txBody>
          <a:bodyPr/>
          <a:lstStyle/>
          <a:p>
            <a:r>
              <a:rPr lang="en-US" dirty="0"/>
              <a:t>Mentee Survey results Y3 (part 1)</a:t>
            </a:r>
          </a:p>
        </p:txBody>
      </p:sp>
      <p:graphicFrame>
        <p:nvGraphicFramePr>
          <p:cNvPr id="6" name="Content Placeholder 5">
            <a:extLst>
              <a:ext uri="{FF2B5EF4-FFF2-40B4-BE49-F238E27FC236}">
                <a16:creationId xmlns:a16="http://schemas.microsoft.com/office/drawing/2014/main" id="{5B7FE6E1-5931-7B44-B611-61D291F554C0}"/>
              </a:ext>
            </a:extLst>
          </p:cNvPr>
          <p:cNvGraphicFramePr>
            <a:graphicFrameLocks noGrp="1"/>
          </p:cNvGraphicFramePr>
          <p:nvPr>
            <p:ph idx="1"/>
            <p:extLst>
              <p:ext uri="{D42A27DB-BD31-4B8C-83A1-F6EECF244321}">
                <p14:modId xmlns:p14="http://schemas.microsoft.com/office/powerpoint/2010/main" val="2509268786"/>
              </p:ext>
            </p:extLst>
          </p:nvPr>
        </p:nvGraphicFramePr>
        <p:xfrm>
          <a:off x="2173575" y="959370"/>
          <a:ext cx="9518754" cy="5486396"/>
        </p:xfrm>
        <a:graphic>
          <a:graphicData uri="http://schemas.openxmlformats.org/drawingml/2006/table">
            <a:tbl>
              <a:tblPr firstRow="1" firstCol="1" bandRow="1">
                <a:tableStyleId>{5C22544A-7EE6-4342-B048-85BDC9FD1C3A}</a:tableStyleId>
              </a:tblPr>
              <a:tblGrid>
                <a:gridCol w="3753017">
                  <a:extLst>
                    <a:ext uri="{9D8B030D-6E8A-4147-A177-3AD203B41FA5}">
                      <a16:colId xmlns:a16="http://schemas.microsoft.com/office/drawing/2014/main" val="1988108537"/>
                    </a:ext>
                  </a:extLst>
                </a:gridCol>
                <a:gridCol w="1385893">
                  <a:extLst>
                    <a:ext uri="{9D8B030D-6E8A-4147-A177-3AD203B41FA5}">
                      <a16:colId xmlns:a16="http://schemas.microsoft.com/office/drawing/2014/main" val="1468823879"/>
                    </a:ext>
                  </a:extLst>
                </a:gridCol>
                <a:gridCol w="1385893">
                  <a:extLst>
                    <a:ext uri="{9D8B030D-6E8A-4147-A177-3AD203B41FA5}">
                      <a16:colId xmlns:a16="http://schemas.microsoft.com/office/drawing/2014/main" val="1822499853"/>
                    </a:ext>
                  </a:extLst>
                </a:gridCol>
                <a:gridCol w="1385893">
                  <a:extLst>
                    <a:ext uri="{9D8B030D-6E8A-4147-A177-3AD203B41FA5}">
                      <a16:colId xmlns:a16="http://schemas.microsoft.com/office/drawing/2014/main" val="1626123582"/>
                    </a:ext>
                  </a:extLst>
                </a:gridCol>
                <a:gridCol w="1608058">
                  <a:extLst>
                    <a:ext uri="{9D8B030D-6E8A-4147-A177-3AD203B41FA5}">
                      <a16:colId xmlns:a16="http://schemas.microsoft.com/office/drawing/2014/main" val="2358455944"/>
                    </a:ext>
                  </a:extLst>
                </a:gridCol>
              </a:tblGrid>
              <a:tr h="1143000">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TES</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N=133</a:t>
                      </a:r>
                    </a:p>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mean</a:t>
                      </a:r>
                    </a:p>
                  </a:txBody>
                  <a:tcPr marL="68580" marR="68580" marT="0" marB="0"/>
                </a:tc>
                <a:tc>
                  <a:txBody>
                    <a:bodyPr/>
                    <a:lstStyle/>
                    <a:p>
                      <a:pPr marL="0" marR="0" algn="ctr">
                        <a:spcBef>
                          <a:spcPts val="0"/>
                        </a:spcBef>
                        <a:spcAft>
                          <a:spcPts val="0"/>
                        </a:spcAft>
                      </a:pPr>
                      <a:r>
                        <a:rPr lang="en-US" sz="1400" dirty="0">
                          <a:effectLst/>
                        </a:rPr>
                        <a:t>UHI</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N=126</a:t>
                      </a:r>
                    </a:p>
                    <a:p>
                      <a:pPr marL="0" marR="0" algn="ctr">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Zoning</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N=116</a:t>
                      </a:r>
                    </a:p>
                    <a:p>
                      <a:pPr marL="0" marR="0" algn="ctr">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Combined</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mean</a:t>
                      </a:r>
                    </a:p>
                  </a:txBody>
                  <a:tcPr marL="68580" marR="68580" marT="0" marB="0"/>
                </a:tc>
                <a:extLst>
                  <a:ext uri="{0D108BD9-81ED-4DB2-BD59-A6C34878D82A}">
                    <a16:rowId xmlns:a16="http://schemas.microsoft.com/office/drawing/2014/main" val="904806192"/>
                  </a:ext>
                </a:extLst>
              </a:tr>
              <a:tr h="548639">
                <a:tc>
                  <a:txBody>
                    <a:bodyPr/>
                    <a:lstStyle/>
                    <a:p>
                      <a:pPr marL="0" marR="0">
                        <a:spcBef>
                          <a:spcPts val="0"/>
                        </a:spcBef>
                        <a:spcAft>
                          <a:spcPts val="0"/>
                        </a:spcAft>
                      </a:pPr>
                      <a:r>
                        <a:rPr lang="en-US" sz="1400" dirty="0">
                          <a:effectLst/>
                        </a:rPr>
                        <a:t>I learned a lot from the mentor(s)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3.66</a:t>
                      </a:r>
                    </a:p>
                    <a:p>
                      <a:pPr marL="0" marR="0" algn="ctr">
                        <a:spcBef>
                          <a:spcPts val="0"/>
                        </a:spcBef>
                        <a:spcAft>
                          <a:spcPts val="0"/>
                        </a:spcAft>
                      </a:pPr>
                      <a:r>
                        <a:rPr lang="en-US" sz="1400" dirty="0">
                          <a:effectLst/>
                        </a:rPr>
                        <a:t>(.945)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3.79</a:t>
                      </a:r>
                    </a:p>
                    <a:p>
                      <a:pPr marL="0" marR="0" algn="ctr">
                        <a:spcBef>
                          <a:spcPts val="0"/>
                        </a:spcBef>
                        <a:spcAft>
                          <a:spcPts val="0"/>
                        </a:spcAft>
                      </a:pPr>
                      <a:r>
                        <a:rPr lang="en-US" sz="1400" dirty="0">
                          <a:effectLst/>
                        </a:rPr>
                        <a:t>(.873)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3.78</a:t>
                      </a:r>
                    </a:p>
                    <a:p>
                      <a:pPr marL="0" marR="0" algn="ctr">
                        <a:spcBef>
                          <a:spcPts val="0"/>
                        </a:spcBef>
                        <a:spcAft>
                          <a:spcPts val="0"/>
                        </a:spcAft>
                      </a:pPr>
                      <a:r>
                        <a:rPr lang="en-US" sz="1400" dirty="0">
                          <a:effectLst/>
                        </a:rPr>
                        <a:t>(.943)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3.75</a:t>
                      </a:r>
                    </a:p>
                    <a:p>
                      <a:pPr marL="0" marR="0" algn="ctr">
                        <a:spcBef>
                          <a:spcPts val="0"/>
                        </a:spcBef>
                        <a:spcAft>
                          <a:spcPts val="0"/>
                        </a:spcAft>
                      </a:pPr>
                      <a:r>
                        <a:rPr lang="en-US" sz="1400" dirty="0">
                          <a:effectLst/>
                        </a:rPr>
                        <a:t>(.720)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5500402"/>
                  </a:ext>
                </a:extLst>
              </a:tr>
              <a:tr h="548639">
                <a:tc>
                  <a:txBody>
                    <a:bodyPr/>
                    <a:lstStyle/>
                    <a:p>
                      <a:pPr marL="0" marR="0">
                        <a:spcBef>
                          <a:spcPts val="0"/>
                        </a:spcBef>
                        <a:spcAft>
                          <a:spcPts val="0"/>
                        </a:spcAft>
                      </a:pPr>
                      <a:r>
                        <a:rPr lang="en-US" sz="1400" dirty="0">
                          <a:effectLst/>
                        </a:rPr>
                        <a:t>I enjoyed the time spent with the mentor(s)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3.51</a:t>
                      </a:r>
                    </a:p>
                    <a:p>
                      <a:pPr marL="0" marR="0" algn="ctr">
                        <a:spcBef>
                          <a:spcPts val="0"/>
                        </a:spcBef>
                        <a:spcAft>
                          <a:spcPts val="0"/>
                        </a:spcAft>
                      </a:pPr>
                      <a:r>
                        <a:rPr lang="en-US" sz="1400" dirty="0">
                          <a:effectLst/>
                        </a:rPr>
                        <a:t>(1.098)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3.60</a:t>
                      </a:r>
                    </a:p>
                    <a:p>
                      <a:pPr marL="0" marR="0" algn="ctr">
                        <a:spcBef>
                          <a:spcPts val="0"/>
                        </a:spcBef>
                        <a:spcAft>
                          <a:spcPts val="0"/>
                        </a:spcAft>
                      </a:pPr>
                      <a:r>
                        <a:rPr lang="en-US" sz="1400" dirty="0">
                          <a:effectLst/>
                        </a:rPr>
                        <a:t>(1.005)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3.69</a:t>
                      </a:r>
                    </a:p>
                    <a:p>
                      <a:pPr marL="0" marR="0" algn="ctr">
                        <a:spcBef>
                          <a:spcPts val="0"/>
                        </a:spcBef>
                        <a:spcAft>
                          <a:spcPts val="0"/>
                        </a:spcAft>
                      </a:pPr>
                      <a:r>
                        <a:rPr lang="en-US" sz="1400" dirty="0">
                          <a:effectLst/>
                        </a:rPr>
                        <a:t>(.982)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3.59</a:t>
                      </a:r>
                    </a:p>
                    <a:p>
                      <a:pPr marL="0" marR="0" algn="ctr">
                        <a:spcBef>
                          <a:spcPts val="0"/>
                        </a:spcBef>
                        <a:spcAft>
                          <a:spcPts val="0"/>
                        </a:spcAft>
                      </a:pPr>
                      <a:r>
                        <a:rPr lang="en-US" sz="1400" dirty="0">
                          <a:effectLst/>
                        </a:rPr>
                        <a:t>(.826)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1624975"/>
                  </a:ext>
                </a:extLst>
              </a:tr>
              <a:tr h="548639">
                <a:tc>
                  <a:txBody>
                    <a:bodyPr/>
                    <a:lstStyle/>
                    <a:p>
                      <a:pPr marL="0" marR="0">
                        <a:spcBef>
                          <a:spcPts val="0"/>
                        </a:spcBef>
                        <a:spcAft>
                          <a:spcPts val="0"/>
                        </a:spcAft>
                      </a:pPr>
                      <a:r>
                        <a:rPr lang="en-US" sz="1400" dirty="0">
                          <a:effectLst/>
                        </a:rPr>
                        <a:t>I understood what the mentor(s) was telling 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3.62</a:t>
                      </a:r>
                    </a:p>
                    <a:p>
                      <a:pPr marL="0" marR="0" algn="ctr">
                        <a:spcBef>
                          <a:spcPts val="0"/>
                        </a:spcBef>
                        <a:spcAft>
                          <a:spcPts val="0"/>
                        </a:spcAft>
                      </a:pPr>
                      <a:r>
                        <a:rPr lang="en-US" sz="1400" dirty="0">
                          <a:effectLst/>
                        </a:rPr>
                        <a:t>(.985)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3.87</a:t>
                      </a:r>
                    </a:p>
                    <a:p>
                      <a:pPr marL="0" marR="0" algn="ctr">
                        <a:spcBef>
                          <a:spcPts val="0"/>
                        </a:spcBef>
                        <a:spcAft>
                          <a:spcPts val="0"/>
                        </a:spcAft>
                      </a:pPr>
                      <a:r>
                        <a:rPr lang="en-US" sz="1400" dirty="0">
                          <a:effectLst/>
                        </a:rPr>
                        <a:t>(.958)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3.81</a:t>
                      </a:r>
                    </a:p>
                    <a:p>
                      <a:pPr marL="0" marR="0" algn="ctr">
                        <a:spcBef>
                          <a:spcPts val="0"/>
                        </a:spcBef>
                        <a:spcAft>
                          <a:spcPts val="0"/>
                        </a:spcAft>
                      </a:pPr>
                      <a:r>
                        <a:rPr lang="en-US" sz="1400" dirty="0">
                          <a:effectLst/>
                        </a:rPr>
                        <a:t>(.968)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3.78</a:t>
                      </a:r>
                    </a:p>
                    <a:p>
                      <a:pPr marL="0" marR="0" algn="ctr">
                        <a:spcBef>
                          <a:spcPts val="0"/>
                        </a:spcBef>
                        <a:spcAft>
                          <a:spcPts val="0"/>
                        </a:spcAft>
                      </a:pPr>
                      <a:r>
                        <a:rPr lang="en-US" sz="1400" dirty="0">
                          <a:effectLst/>
                        </a:rPr>
                        <a:t>(.749)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273272"/>
                  </a:ext>
                </a:extLst>
              </a:tr>
              <a:tr h="685801">
                <a:tc>
                  <a:txBody>
                    <a:bodyPr/>
                    <a:lstStyle/>
                    <a:p>
                      <a:pPr marL="0" marR="0">
                        <a:spcBef>
                          <a:spcPts val="0"/>
                        </a:spcBef>
                        <a:spcAft>
                          <a:spcPts val="0"/>
                        </a:spcAft>
                      </a:pPr>
                      <a:r>
                        <a:rPr lang="en-US" sz="1400" dirty="0">
                          <a:effectLst/>
                        </a:rPr>
                        <a:t>Mentor(s) talked with me about what she or he does at 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3.03</a:t>
                      </a:r>
                    </a:p>
                    <a:p>
                      <a:pPr marL="0" marR="0" algn="ctr">
                        <a:spcBef>
                          <a:spcPts val="0"/>
                        </a:spcBef>
                        <a:spcAft>
                          <a:spcPts val="0"/>
                        </a:spcAft>
                      </a:pPr>
                      <a:r>
                        <a:rPr lang="en-US" sz="1400" dirty="0">
                          <a:effectLst/>
                        </a:rPr>
                        <a:t>(1.083)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3.13</a:t>
                      </a:r>
                    </a:p>
                    <a:p>
                      <a:pPr marL="0" marR="0" algn="ctr">
                        <a:spcBef>
                          <a:spcPts val="0"/>
                        </a:spcBef>
                        <a:spcAft>
                          <a:spcPts val="0"/>
                        </a:spcAft>
                      </a:pPr>
                      <a:r>
                        <a:rPr lang="en-US" sz="1400" dirty="0">
                          <a:effectLst/>
                        </a:rPr>
                        <a:t>(1.024)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3.18</a:t>
                      </a:r>
                    </a:p>
                    <a:p>
                      <a:pPr marL="0" marR="0" algn="ctr">
                        <a:spcBef>
                          <a:spcPts val="0"/>
                        </a:spcBef>
                        <a:spcAft>
                          <a:spcPts val="0"/>
                        </a:spcAft>
                      </a:pPr>
                      <a:r>
                        <a:rPr lang="en-US" sz="1400" dirty="0">
                          <a:effectLst/>
                        </a:rPr>
                        <a:t>(1.162)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3.14</a:t>
                      </a:r>
                    </a:p>
                    <a:p>
                      <a:pPr marL="0" marR="0" algn="ctr">
                        <a:spcBef>
                          <a:spcPts val="0"/>
                        </a:spcBef>
                        <a:spcAft>
                          <a:spcPts val="0"/>
                        </a:spcAft>
                      </a:pPr>
                      <a:r>
                        <a:rPr lang="en-US" sz="1400" dirty="0">
                          <a:effectLst/>
                        </a:rPr>
                        <a:t>(.838)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5367949"/>
                  </a:ext>
                </a:extLst>
              </a:tr>
              <a:tr h="914400">
                <a:tc>
                  <a:txBody>
                    <a:bodyPr/>
                    <a:lstStyle/>
                    <a:p>
                      <a:pPr marL="0" marR="0">
                        <a:spcBef>
                          <a:spcPts val="0"/>
                        </a:spcBef>
                        <a:spcAft>
                          <a:spcPts val="0"/>
                        </a:spcAft>
                      </a:pPr>
                      <a:r>
                        <a:rPr lang="en-US" sz="1400" dirty="0">
                          <a:effectLst/>
                        </a:rPr>
                        <a:t>Mentor(s) shared how what we were doing in class relates to his/her 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3.39</a:t>
                      </a:r>
                    </a:p>
                    <a:p>
                      <a:pPr marL="0" marR="0" algn="ctr">
                        <a:spcBef>
                          <a:spcPts val="0"/>
                        </a:spcBef>
                        <a:spcAft>
                          <a:spcPts val="0"/>
                        </a:spcAft>
                      </a:pPr>
                      <a:r>
                        <a:rPr lang="en-US" sz="1400" dirty="0">
                          <a:effectLst/>
                        </a:rPr>
                        <a:t>(1.040)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3.23</a:t>
                      </a:r>
                    </a:p>
                    <a:p>
                      <a:pPr marL="0" marR="0" algn="ctr">
                        <a:spcBef>
                          <a:spcPts val="0"/>
                        </a:spcBef>
                        <a:spcAft>
                          <a:spcPts val="0"/>
                        </a:spcAft>
                      </a:pPr>
                      <a:r>
                        <a:rPr lang="en-US" sz="1400" dirty="0">
                          <a:effectLst/>
                        </a:rPr>
                        <a:t>(.965)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3.36</a:t>
                      </a:r>
                    </a:p>
                    <a:p>
                      <a:pPr marL="0" marR="0" algn="ctr">
                        <a:spcBef>
                          <a:spcPts val="0"/>
                        </a:spcBef>
                        <a:spcAft>
                          <a:spcPts val="0"/>
                        </a:spcAft>
                      </a:pPr>
                      <a:r>
                        <a:rPr lang="en-US" sz="1400" dirty="0">
                          <a:effectLst/>
                        </a:rPr>
                        <a:t>(1.075)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3.37</a:t>
                      </a:r>
                    </a:p>
                    <a:p>
                      <a:pPr marL="0" marR="0" algn="ctr">
                        <a:spcBef>
                          <a:spcPts val="0"/>
                        </a:spcBef>
                        <a:spcAft>
                          <a:spcPts val="0"/>
                        </a:spcAft>
                      </a:pPr>
                      <a:r>
                        <a:rPr lang="en-US" sz="1400" dirty="0">
                          <a:effectLst/>
                        </a:rPr>
                        <a:t>(.793)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2815000"/>
                  </a:ext>
                </a:extLst>
              </a:tr>
              <a:tr h="548639">
                <a:tc>
                  <a:txBody>
                    <a:bodyPr/>
                    <a:lstStyle/>
                    <a:p>
                      <a:pPr marL="0" marR="0">
                        <a:spcBef>
                          <a:spcPts val="0"/>
                        </a:spcBef>
                        <a:spcAft>
                          <a:spcPts val="0"/>
                        </a:spcAft>
                      </a:pPr>
                      <a:r>
                        <a:rPr lang="en-US" sz="1400" dirty="0">
                          <a:effectLst/>
                        </a:rPr>
                        <a:t>Mentor(s) seemed interested in 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3.11</a:t>
                      </a:r>
                    </a:p>
                    <a:p>
                      <a:pPr marL="0" marR="0" algn="ctr">
                        <a:spcBef>
                          <a:spcPts val="0"/>
                        </a:spcBef>
                        <a:spcAft>
                          <a:spcPts val="0"/>
                        </a:spcAft>
                      </a:pPr>
                      <a:r>
                        <a:rPr lang="en-US" sz="1400" dirty="0">
                          <a:effectLst/>
                        </a:rPr>
                        <a:t>(.933)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3.33</a:t>
                      </a:r>
                    </a:p>
                    <a:p>
                      <a:pPr marL="0" marR="0" algn="ctr">
                        <a:spcBef>
                          <a:spcPts val="0"/>
                        </a:spcBef>
                        <a:spcAft>
                          <a:spcPts val="0"/>
                        </a:spcAft>
                      </a:pPr>
                      <a:r>
                        <a:rPr lang="en-US" sz="1400" dirty="0">
                          <a:effectLst/>
                        </a:rPr>
                        <a:t>(.935)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3.33</a:t>
                      </a:r>
                    </a:p>
                    <a:p>
                      <a:pPr marL="0" marR="0" algn="ctr">
                        <a:spcBef>
                          <a:spcPts val="0"/>
                        </a:spcBef>
                        <a:spcAft>
                          <a:spcPts val="0"/>
                        </a:spcAft>
                      </a:pPr>
                      <a:r>
                        <a:rPr lang="en-US" sz="1400" dirty="0">
                          <a:effectLst/>
                        </a:rPr>
                        <a:t>(1.070)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3.26</a:t>
                      </a:r>
                    </a:p>
                    <a:p>
                      <a:pPr marL="0" marR="0" algn="ctr">
                        <a:spcBef>
                          <a:spcPts val="0"/>
                        </a:spcBef>
                        <a:spcAft>
                          <a:spcPts val="0"/>
                        </a:spcAft>
                      </a:pPr>
                      <a:r>
                        <a:rPr lang="en-US" sz="1400" dirty="0">
                          <a:effectLst/>
                        </a:rPr>
                        <a:t>(.684)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232025"/>
                  </a:ext>
                </a:extLst>
              </a:tr>
              <a:tr h="548639">
                <a:tc>
                  <a:txBody>
                    <a:bodyPr/>
                    <a:lstStyle/>
                    <a:p>
                      <a:pPr marL="0" marR="0">
                        <a:spcBef>
                          <a:spcPts val="0"/>
                        </a:spcBef>
                        <a:spcAft>
                          <a:spcPts val="0"/>
                        </a:spcAft>
                      </a:pPr>
                      <a:r>
                        <a:rPr lang="en-US" sz="1400" dirty="0">
                          <a:effectLst/>
                        </a:rPr>
                        <a:t>Mentor(s) asked me about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2.82</a:t>
                      </a:r>
                    </a:p>
                    <a:p>
                      <a:pPr marL="0" marR="0" algn="ctr">
                        <a:spcBef>
                          <a:spcPts val="0"/>
                        </a:spcBef>
                        <a:spcAft>
                          <a:spcPts val="0"/>
                        </a:spcAft>
                      </a:pPr>
                      <a:r>
                        <a:rPr lang="en-US" sz="1400" dirty="0">
                          <a:effectLst/>
                        </a:rPr>
                        <a:t>(1.083)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2.88</a:t>
                      </a:r>
                    </a:p>
                    <a:p>
                      <a:pPr marL="0" marR="0" algn="ctr">
                        <a:spcBef>
                          <a:spcPts val="0"/>
                        </a:spcBef>
                        <a:spcAft>
                          <a:spcPts val="0"/>
                        </a:spcAft>
                      </a:pPr>
                      <a:r>
                        <a:rPr lang="en-US" sz="1400" dirty="0">
                          <a:effectLst/>
                        </a:rPr>
                        <a:t>(.968)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3.01</a:t>
                      </a:r>
                    </a:p>
                    <a:p>
                      <a:pPr marL="0" marR="0" algn="ctr">
                        <a:spcBef>
                          <a:spcPts val="0"/>
                        </a:spcBef>
                        <a:spcAft>
                          <a:spcPts val="0"/>
                        </a:spcAft>
                      </a:pPr>
                      <a:r>
                        <a:rPr lang="en-US" sz="1400" dirty="0">
                          <a:effectLst/>
                        </a:rPr>
                        <a:t>(1.096)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2.89</a:t>
                      </a:r>
                    </a:p>
                    <a:p>
                      <a:pPr marL="0" marR="0" algn="ctr">
                        <a:spcBef>
                          <a:spcPts val="0"/>
                        </a:spcBef>
                        <a:spcAft>
                          <a:spcPts val="0"/>
                        </a:spcAft>
                      </a:pPr>
                      <a:r>
                        <a:rPr lang="en-US" sz="1400" dirty="0">
                          <a:effectLst/>
                        </a:rPr>
                        <a:t>(.780)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2024704"/>
                  </a:ext>
                </a:extLst>
              </a:tr>
            </a:tbl>
          </a:graphicData>
        </a:graphic>
      </p:graphicFrame>
    </p:spTree>
    <p:extLst>
      <p:ext uri="{BB962C8B-B14F-4D97-AF65-F5344CB8AC3E}">
        <p14:creationId xmlns:p14="http://schemas.microsoft.com/office/powerpoint/2010/main" val="132039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288C-7009-CA47-A9BD-8794A181A19A}"/>
              </a:ext>
            </a:extLst>
          </p:cNvPr>
          <p:cNvSpPr>
            <a:spLocks noGrp="1"/>
          </p:cNvSpPr>
          <p:nvPr>
            <p:ph type="title"/>
          </p:nvPr>
        </p:nvSpPr>
        <p:spPr>
          <a:xfrm>
            <a:off x="2592925" y="179882"/>
            <a:ext cx="8911687" cy="704538"/>
          </a:xfrm>
        </p:spPr>
        <p:txBody>
          <a:bodyPr/>
          <a:lstStyle/>
          <a:p>
            <a:r>
              <a:rPr lang="en-US" dirty="0"/>
              <a:t>Mentee Survey results Y3 (part 2)</a:t>
            </a:r>
          </a:p>
        </p:txBody>
      </p:sp>
      <p:graphicFrame>
        <p:nvGraphicFramePr>
          <p:cNvPr id="4" name="Content Placeholder 3">
            <a:extLst>
              <a:ext uri="{FF2B5EF4-FFF2-40B4-BE49-F238E27FC236}">
                <a16:creationId xmlns:a16="http://schemas.microsoft.com/office/drawing/2014/main" id="{2B7979CC-EFDB-B747-A2F7-8FA3425C7765}"/>
              </a:ext>
            </a:extLst>
          </p:cNvPr>
          <p:cNvGraphicFramePr>
            <a:graphicFrameLocks noGrp="1"/>
          </p:cNvGraphicFramePr>
          <p:nvPr>
            <p:ph idx="1"/>
            <p:extLst>
              <p:ext uri="{D42A27DB-BD31-4B8C-83A1-F6EECF244321}">
                <p14:modId xmlns:p14="http://schemas.microsoft.com/office/powerpoint/2010/main" val="374945490"/>
              </p:ext>
            </p:extLst>
          </p:nvPr>
        </p:nvGraphicFramePr>
        <p:xfrm>
          <a:off x="1978702" y="884420"/>
          <a:ext cx="9525912" cy="5591331"/>
        </p:xfrm>
        <a:graphic>
          <a:graphicData uri="http://schemas.openxmlformats.org/drawingml/2006/table">
            <a:tbl>
              <a:tblPr firstRow="1" firstCol="1" bandRow="1">
                <a:tableStyleId>{5C22544A-7EE6-4342-B048-85BDC9FD1C3A}</a:tableStyleId>
              </a:tblPr>
              <a:tblGrid>
                <a:gridCol w="3755839">
                  <a:extLst>
                    <a:ext uri="{9D8B030D-6E8A-4147-A177-3AD203B41FA5}">
                      <a16:colId xmlns:a16="http://schemas.microsoft.com/office/drawing/2014/main" val="1191338611"/>
                    </a:ext>
                  </a:extLst>
                </a:gridCol>
                <a:gridCol w="1386935">
                  <a:extLst>
                    <a:ext uri="{9D8B030D-6E8A-4147-A177-3AD203B41FA5}">
                      <a16:colId xmlns:a16="http://schemas.microsoft.com/office/drawing/2014/main" val="329216724"/>
                    </a:ext>
                  </a:extLst>
                </a:gridCol>
                <a:gridCol w="1386935">
                  <a:extLst>
                    <a:ext uri="{9D8B030D-6E8A-4147-A177-3AD203B41FA5}">
                      <a16:colId xmlns:a16="http://schemas.microsoft.com/office/drawing/2014/main" val="570271528"/>
                    </a:ext>
                  </a:extLst>
                </a:gridCol>
                <a:gridCol w="1386935">
                  <a:extLst>
                    <a:ext uri="{9D8B030D-6E8A-4147-A177-3AD203B41FA5}">
                      <a16:colId xmlns:a16="http://schemas.microsoft.com/office/drawing/2014/main" val="190332979"/>
                    </a:ext>
                  </a:extLst>
                </a:gridCol>
                <a:gridCol w="1609268">
                  <a:extLst>
                    <a:ext uri="{9D8B030D-6E8A-4147-A177-3AD203B41FA5}">
                      <a16:colId xmlns:a16="http://schemas.microsoft.com/office/drawing/2014/main" val="924986759"/>
                    </a:ext>
                  </a:extLst>
                </a:gridCol>
              </a:tblGrid>
              <a:tr h="1127284">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TES</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N=133</a:t>
                      </a:r>
                    </a:p>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mean</a:t>
                      </a:r>
                    </a:p>
                  </a:txBody>
                  <a:tcPr marL="68580" marR="68580" marT="0" marB="0"/>
                </a:tc>
                <a:tc>
                  <a:txBody>
                    <a:bodyPr/>
                    <a:lstStyle/>
                    <a:p>
                      <a:pPr marL="0" marR="0" algn="ctr">
                        <a:spcBef>
                          <a:spcPts val="0"/>
                        </a:spcBef>
                        <a:spcAft>
                          <a:spcPts val="0"/>
                        </a:spcAft>
                      </a:pPr>
                      <a:r>
                        <a:rPr lang="en-US" sz="1400" dirty="0">
                          <a:effectLst/>
                        </a:rPr>
                        <a:t>UHI</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N=126</a:t>
                      </a:r>
                    </a:p>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mean</a:t>
                      </a:r>
                    </a:p>
                  </a:txBody>
                  <a:tcPr marL="68580" marR="68580" marT="0" marB="0"/>
                </a:tc>
                <a:tc>
                  <a:txBody>
                    <a:bodyPr/>
                    <a:lstStyle/>
                    <a:p>
                      <a:pPr marL="0" marR="0" algn="ctr">
                        <a:spcBef>
                          <a:spcPts val="0"/>
                        </a:spcBef>
                        <a:spcAft>
                          <a:spcPts val="0"/>
                        </a:spcAft>
                      </a:pPr>
                      <a:r>
                        <a:rPr lang="en-US" sz="1400" dirty="0">
                          <a:effectLst/>
                        </a:rPr>
                        <a:t>Zoning</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N=116</a:t>
                      </a:r>
                    </a:p>
                    <a:p>
                      <a:pPr marL="0" marR="0" algn="ctr">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Combined</a:t>
                      </a:r>
                    </a:p>
                    <a:p>
                      <a:pPr marL="0" marR="0" algn="ctr">
                        <a:spcBef>
                          <a:spcPts val="0"/>
                        </a:spcBef>
                        <a:spcAft>
                          <a:spcPts val="0"/>
                        </a:spcAft>
                      </a:pPr>
                      <a:r>
                        <a:rPr lang="en-US" sz="1400" dirty="0">
                          <a:effectLst/>
                        </a:rPr>
                        <a:t>Average</a:t>
                      </a:r>
                    </a:p>
                    <a:p>
                      <a:pPr marL="0" marR="0" algn="ctr">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50966"/>
                  </a:ext>
                </a:extLst>
              </a:tr>
              <a:tr h="676371">
                <a:tc>
                  <a:txBody>
                    <a:bodyPr/>
                    <a:lstStyle/>
                    <a:p>
                      <a:pPr marL="0" marR="0">
                        <a:spcBef>
                          <a:spcPts val="0"/>
                        </a:spcBef>
                        <a:spcAft>
                          <a:spcPts val="0"/>
                        </a:spcAft>
                      </a:pPr>
                      <a:r>
                        <a:rPr lang="en-US" sz="1400" dirty="0">
                          <a:effectLst/>
                        </a:rPr>
                        <a:t>Mentor(s) asked me about my plans for future schooling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2.74</a:t>
                      </a:r>
                    </a:p>
                    <a:p>
                      <a:pPr marL="0" marR="0" algn="ctr">
                        <a:spcBef>
                          <a:spcPts val="0"/>
                        </a:spcBef>
                        <a:spcAft>
                          <a:spcPts val="0"/>
                        </a:spcAft>
                      </a:pPr>
                      <a:r>
                        <a:rPr lang="en-US" sz="1400" dirty="0">
                          <a:effectLst/>
                        </a:rPr>
                        <a:t>(1.083)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2.94</a:t>
                      </a:r>
                    </a:p>
                    <a:p>
                      <a:pPr marL="0" marR="0" algn="ctr">
                        <a:spcBef>
                          <a:spcPts val="0"/>
                        </a:spcBef>
                        <a:spcAft>
                          <a:spcPts val="0"/>
                        </a:spcAft>
                      </a:pPr>
                      <a:r>
                        <a:rPr lang="en-US" sz="1400" dirty="0">
                          <a:effectLst/>
                        </a:rPr>
                        <a:t>(1.079)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2.94</a:t>
                      </a:r>
                    </a:p>
                    <a:p>
                      <a:pPr marL="0" marR="0" algn="ctr">
                        <a:spcBef>
                          <a:spcPts val="0"/>
                        </a:spcBef>
                        <a:spcAft>
                          <a:spcPts val="0"/>
                        </a:spcAft>
                      </a:pPr>
                      <a:r>
                        <a:rPr lang="en-US" sz="1400" dirty="0">
                          <a:effectLst/>
                        </a:rPr>
                        <a:t>(1.131)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2.91</a:t>
                      </a:r>
                    </a:p>
                    <a:p>
                      <a:pPr marL="0" marR="0" algn="ctr">
                        <a:spcBef>
                          <a:spcPts val="0"/>
                        </a:spcBef>
                        <a:spcAft>
                          <a:spcPts val="0"/>
                        </a:spcAft>
                      </a:pPr>
                      <a:r>
                        <a:rPr lang="en-US" sz="1400" dirty="0">
                          <a:effectLst/>
                        </a:rPr>
                        <a:t>(.804)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4583291"/>
                  </a:ext>
                </a:extLst>
              </a:tr>
              <a:tr h="541096">
                <a:tc>
                  <a:txBody>
                    <a:bodyPr/>
                    <a:lstStyle/>
                    <a:p>
                      <a:pPr marL="0" marR="0">
                        <a:spcBef>
                          <a:spcPts val="0"/>
                        </a:spcBef>
                        <a:spcAft>
                          <a:spcPts val="0"/>
                        </a:spcAft>
                      </a:pPr>
                      <a:r>
                        <a:rPr lang="en-US" sz="1400" dirty="0">
                          <a:effectLst/>
                        </a:rPr>
                        <a:t>Mentor(s) made the work we were doing easier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3.55</a:t>
                      </a:r>
                    </a:p>
                    <a:p>
                      <a:pPr marL="0" marR="0" algn="ctr">
                        <a:spcBef>
                          <a:spcPts val="0"/>
                        </a:spcBef>
                        <a:spcAft>
                          <a:spcPts val="0"/>
                        </a:spcAft>
                      </a:pPr>
                      <a:r>
                        <a:rPr lang="en-US" sz="1400" dirty="0">
                          <a:effectLst/>
                        </a:rPr>
                        <a:t>(1.080)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3.76</a:t>
                      </a:r>
                    </a:p>
                    <a:p>
                      <a:pPr marL="0" marR="0" algn="ctr">
                        <a:spcBef>
                          <a:spcPts val="0"/>
                        </a:spcBef>
                        <a:spcAft>
                          <a:spcPts val="0"/>
                        </a:spcAft>
                      </a:pPr>
                      <a:r>
                        <a:rPr lang="en-US" sz="1400" dirty="0">
                          <a:effectLst/>
                        </a:rPr>
                        <a:t>(.970)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3.73</a:t>
                      </a:r>
                    </a:p>
                    <a:p>
                      <a:pPr marL="0" marR="0" algn="ctr">
                        <a:spcBef>
                          <a:spcPts val="0"/>
                        </a:spcBef>
                        <a:spcAft>
                          <a:spcPts val="0"/>
                        </a:spcAft>
                      </a:pPr>
                      <a:r>
                        <a:rPr lang="en-US" sz="1400" dirty="0">
                          <a:effectLst/>
                        </a:rPr>
                        <a:t>(1.096)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3.65</a:t>
                      </a:r>
                    </a:p>
                    <a:p>
                      <a:pPr marL="0" marR="0" algn="ctr">
                        <a:spcBef>
                          <a:spcPts val="0"/>
                        </a:spcBef>
                        <a:spcAft>
                          <a:spcPts val="0"/>
                        </a:spcAft>
                      </a:pPr>
                      <a:r>
                        <a:rPr lang="en-US" sz="1400" dirty="0">
                          <a:effectLst/>
                        </a:rPr>
                        <a:t>(.847)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5750488"/>
                  </a:ext>
                </a:extLst>
              </a:tr>
              <a:tr h="541096">
                <a:tc>
                  <a:txBody>
                    <a:bodyPr/>
                    <a:lstStyle/>
                    <a:p>
                      <a:pPr marL="0" marR="0">
                        <a:spcBef>
                          <a:spcPts val="0"/>
                        </a:spcBef>
                        <a:spcAft>
                          <a:spcPts val="0"/>
                        </a:spcAft>
                      </a:pPr>
                      <a:r>
                        <a:rPr lang="en-US" sz="1400" dirty="0">
                          <a:effectLst/>
                        </a:rPr>
                        <a:t>Mentor(s) taught me new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3.42</a:t>
                      </a:r>
                    </a:p>
                    <a:p>
                      <a:pPr marL="0" marR="0" algn="ctr">
                        <a:spcBef>
                          <a:spcPts val="0"/>
                        </a:spcBef>
                        <a:spcAft>
                          <a:spcPts val="0"/>
                        </a:spcAft>
                      </a:pPr>
                      <a:r>
                        <a:rPr lang="en-US" sz="1400" dirty="0">
                          <a:effectLst/>
                        </a:rPr>
                        <a:t>(1.092)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3.37</a:t>
                      </a:r>
                    </a:p>
                    <a:p>
                      <a:pPr marL="0" marR="0" algn="ctr">
                        <a:spcBef>
                          <a:spcPts val="0"/>
                        </a:spcBef>
                        <a:spcAft>
                          <a:spcPts val="0"/>
                        </a:spcAft>
                      </a:pPr>
                      <a:r>
                        <a:rPr lang="en-US" sz="1400" dirty="0">
                          <a:effectLst/>
                        </a:rPr>
                        <a:t>(1.026)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3.53</a:t>
                      </a:r>
                    </a:p>
                    <a:p>
                      <a:pPr marL="0" marR="0" algn="ctr">
                        <a:spcBef>
                          <a:spcPts val="0"/>
                        </a:spcBef>
                        <a:spcAft>
                          <a:spcPts val="0"/>
                        </a:spcAft>
                      </a:pPr>
                      <a:r>
                        <a:rPr lang="en-US" sz="1400" dirty="0">
                          <a:effectLst/>
                        </a:rPr>
                        <a:t>(1.095)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3.47</a:t>
                      </a:r>
                    </a:p>
                    <a:p>
                      <a:pPr marL="0" marR="0" algn="ctr">
                        <a:spcBef>
                          <a:spcPts val="0"/>
                        </a:spcBef>
                        <a:spcAft>
                          <a:spcPts val="0"/>
                        </a:spcAft>
                      </a:pPr>
                      <a:r>
                        <a:rPr lang="en-US" sz="1400" dirty="0">
                          <a:effectLst/>
                        </a:rPr>
                        <a:t>(.913)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0651473"/>
                  </a:ext>
                </a:extLst>
              </a:tr>
              <a:tr h="676371">
                <a:tc>
                  <a:txBody>
                    <a:bodyPr/>
                    <a:lstStyle/>
                    <a:p>
                      <a:pPr marL="0" marR="0">
                        <a:spcBef>
                          <a:spcPts val="0"/>
                        </a:spcBef>
                        <a:spcAft>
                          <a:spcPts val="0"/>
                        </a:spcAft>
                      </a:pPr>
                      <a:r>
                        <a:rPr lang="en-US" sz="1400" dirty="0">
                          <a:effectLst/>
                        </a:rPr>
                        <a:t>Mentor(s) provided me with constructive feedback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3.37</a:t>
                      </a:r>
                    </a:p>
                    <a:p>
                      <a:pPr marL="0" marR="0" algn="ctr">
                        <a:spcBef>
                          <a:spcPts val="0"/>
                        </a:spcBef>
                        <a:spcAft>
                          <a:spcPts val="0"/>
                        </a:spcAft>
                      </a:pPr>
                      <a:r>
                        <a:rPr lang="en-US" sz="1400" dirty="0">
                          <a:effectLst/>
                        </a:rPr>
                        <a:t>(.965)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3.50</a:t>
                      </a:r>
                    </a:p>
                    <a:p>
                      <a:pPr marL="0" marR="0" algn="ctr">
                        <a:spcBef>
                          <a:spcPts val="0"/>
                        </a:spcBef>
                        <a:spcAft>
                          <a:spcPts val="0"/>
                        </a:spcAft>
                      </a:pPr>
                      <a:r>
                        <a:rPr lang="en-US" sz="1400" dirty="0">
                          <a:effectLst/>
                        </a:rPr>
                        <a:t>(.912)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3.54</a:t>
                      </a:r>
                    </a:p>
                    <a:p>
                      <a:pPr marL="0" marR="0" algn="ctr">
                        <a:spcBef>
                          <a:spcPts val="0"/>
                        </a:spcBef>
                        <a:spcAft>
                          <a:spcPts val="0"/>
                        </a:spcAft>
                      </a:pPr>
                      <a:r>
                        <a:rPr lang="en-US" sz="1400" dirty="0">
                          <a:effectLst/>
                        </a:rPr>
                        <a:t>(1.050)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3.49</a:t>
                      </a:r>
                    </a:p>
                    <a:p>
                      <a:pPr marL="0" marR="0" algn="ctr">
                        <a:spcBef>
                          <a:spcPts val="0"/>
                        </a:spcBef>
                        <a:spcAft>
                          <a:spcPts val="0"/>
                        </a:spcAft>
                      </a:pPr>
                      <a:r>
                        <a:rPr lang="en-US" sz="1400" dirty="0">
                          <a:effectLst/>
                        </a:rPr>
                        <a:t>(.738)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0066813"/>
                  </a:ext>
                </a:extLst>
              </a:tr>
              <a:tr h="676371">
                <a:tc>
                  <a:txBody>
                    <a:bodyPr/>
                    <a:lstStyle/>
                    <a:p>
                      <a:pPr marL="0" marR="0">
                        <a:spcBef>
                          <a:spcPts val="0"/>
                        </a:spcBef>
                        <a:spcAft>
                          <a:spcPts val="0"/>
                        </a:spcAft>
                      </a:pPr>
                      <a:r>
                        <a:rPr lang="en-US" sz="1400" dirty="0">
                          <a:effectLst/>
                        </a:rPr>
                        <a:t>Mentor(s) assisted me with outside iPad data collection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3.84</a:t>
                      </a:r>
                    </a:p>
                    <a:p>
                      <a:pPr marL="0" marR="0" algn="ctr">
                        <a:spcBef>
                          <a:spcPts val="0"/>
                        </a:spcBef>
                        <a:spcAft>
                          <a:spcPts val="0"/>
                        </a:spcAft>
                      </a:pPr>
                      <a:r>
                        <a:rPr lang="en-US" sz="1400" dirty="0">
                          <a:effectLst/>
                        </a:rPr>
                        <a:t>(.944)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3.77</a:t>
                      </a:r>
                    </a:p>
                    <a:p>
                      <a:pPr marL="0" marR="0" algn="ctr">
                        <a:spcBef>
                          <a:spcPts val="0"/>
                        </a:spcBef>
                        <a:spcAft>
                          <a:spcPts val="0"/>
                        </a:spcAft>
                      </a:pPr>
                      <a:r>
                        <a:rPr lang="en-US" sz="1400" dirty="0">
                          <a:effectLst/>
                        </a:rPr>
                        <a:t>(.943)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3.80</a:t>
                      </a:r>
                    </a:p>
                    <a:p>
                      <a:pPr marL="0" marR="0" algn="ctr">
                        <a:spcBef>
                          <a:spcPts val="0"/>
                        </a:spcBef>
                        <a:spcAft>
                          <a:spcPts val="0"/>
                        </a:spcAft>
                      </a:pPr>
                      <a:r>
                        <a:rPr lang="en-US" sz="1400" dirty="0">
                          <a:effectLst/>
                        </a:rPr>
                        <a:t>(.944)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3.79</a:t>
                      </a:r>
                    </a:p>
                    <a:p>
                      <a:pPr marL="0" marR="0" algn="ctr">
                        <a:spcBef>
                          <a:spcPts val="0"/>
                        </a:spcBef>
                        <a:spcAft>
                          <a:spcPts val="0"/>
                        </a:spcAft>
                      </a:pPr>
                      <a:r>
                        <a:rPr lang="en-US" sz="1400" dirty="0">
                          <a:effectLst/>
                        </a:rPr>
                        <a:t>(.789)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4425202"/>
                  </a:ext>
                </a:extLst>
              </a:tr>
              <a:tr h="676371">
                <a:tc>
                  <a:txBody>
                    <a:bodyPr/>
                    <a:lstStyle/>
                    <a:p>
                      <a:pPr marL="0" marR="0">
                        <a:spcBef>
                          <a:spcPts val="0"/>
                        </a:spcBef>
                        <a:spcAft>
                          <a:spcPts val="0"/>
                        </a:spcAft>
                      </a:pPr>
                      <a:r>
                        <a:rPr lang="en-US" sz="1400" dirty="0">
                          <a:effectLst/>
                        </a:rPr>
                        <a:t>Mentor(s) assisted me with inside data analysis with the Web GIS map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3.78</a:t>
                      </a:r>
                    </a:p>
                    <a:p>
                      <a:pPr marL="0" marR="0" algn="ctr">
                        <a:spcBef>
                          <a:spcPts val="0"/>
                        </a:spcBef>
                        <a:spcAft>
                          <a:spcPts val="0"/>
                        </a:spcAft>
                      </a:pPr>
                      <a:r>
                        <a:rPr lang="en-US" sz="1400" dirty="0">
                          <a:effectLst/>
                        </a:rPr>
                        <a:t>(.856)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3.63</a:t>
                      </a:r>
                    </a:p>
                    <a:p>
                      <a:pPr marL="0" marR="0" algn="ctr">
                        <a:spcBef>
                          <a:spcPts val="0"/>
                        </a:spcBef>
                        <a:spcAft>
                          <a:spcPts val="0"/>
                        </a:spcAft>
                      </a:pPr>
                      <a:r>
                        <a:rPr lang="en-US" sz="1400" dirty="0">
                          <a:effectLst/>
                        </a:rPr>
                        <a:t>(.961)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3.67</a:t>
                      </a:r>
                    </a:p>
                    <a:p>
                      <a:pPr marL="0" marR="0" algn="ctr">
                        <a:spcBef>
                          <a:spcPts val="0"/>
                        </a:spcBef>
                        <a:spcAft>
                          <a:spcPts val="0"/>
                        </a:spcAft>
                      </a:pPr>
                      <a:r>
                        <a:rPr lang="en-US" sz="1400" dirty="0">
                          <a:effectLst/>
                        </a:rPr>
                        <a:t>(.958)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3.70</a:t>
                      </a:r>
                    </a:p>
                    <a:p>
                      <a:pPr marL="0" marR="0" algn="ctr">
                        <a:spcBef>
                          <a:spcPts val="0"/>
                        </a:spcBef>
                        <a:spcAft>
                          <a:spcPts val="0"/>
                        </a:spcAft>
                      </a:pPr>
                      <a:r>
                        <a:rPr lang="en-US" sz="1400" dirty="0">
                          <a:effectLst/>
                        </a:rPr>
                        <a:t>(.707)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0182406"/>
                  </a:ext>
                </a:extLst>
              </a:tr>
              <a:tr h="676371">
                <a:tc>
                  <a:txBody>
                    <a:bodyPr/>
                    <a:lstStyle/>
                    <a:p>
                      <a:pPr marL="0" marR="0">
                        <a:spcBef>
                          <a:spcPts val="0"/>
                        </a:spcBef>
                        <a:spcAft>
                          <a:spcPts val="0"/>
                        </a:spcAft>
                      </a:pPr>
                      <a:r>
                        <a:rPr lang="en-US" sz="1400" dirty="0">
                          <a:effectLst/>
                        </a:rPr>
                        <a:t>I would like to have a mentor work with me again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3.41</a:t>
                      </a:r>
                    </a:p>
                    <a:p>
                      <a:pPr marL="0" marR="0" algn="ctr">
                        <a:spcBef>
                          <a:spcPts val="0"/>
                        </a:spcBef>
                        <a:spcAft>
                          <a:spcPts val="0"/>
                        </a:spcAft>
                      </a:pPr>
                      <a:r>
                        <a:rPr lang="en-US" sz="1400" dirty="0">
                          <a:effectLst/>
                        </a:rPr>
                        <a:t>(1.135)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3.58</a:t>
                      </a:r>
                    </a:p>
                    <a:p>
                      <a:pPr marL="0" marR="0" algn="ctr">
                        <a:spcBef>
                          <a:spcPts val="0"/>
                        </a:spcBef>
                        <a:spcAft>
                          <a:spcPts val="0"/>
                        </a:spcAft>
                      </a:pPr>
                      <a:r>
                        <a:rPr lang="en-US" sz="1400" dirty="0">
                          <a:effectLst/>
                        </a:rPr>
                        <a:t>(1.134)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3.63</a:t>
                      </a:r>
                    </a:p>
                    <a:p>
                      <a:pPr marL="0" marR="0" algn="ctr">
                        <a:spcBef>
                          <a:spcPts val="0"/>
                        </a:spcBef>
                        <a:spcAft>
                          <a:spcPts val="0"/>
                        </a:spcAft>
                      </a:pPr>
                      <a:r>
                        <a:rPr lang="en-US" sz="1400" dirty="0">
                          <a:effectLst/>
                        </a:rPr>
                        <a:t>(1.195)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3.56</a:t>
                      </a:r>
                    </a:p>
                    <a:p>
                      <a:pPr marL="0" marR="0" algn="ctr">
                        <a:spcBef>
                          <a:spcPts val="0"/>
                        </a:spcBef>
                        <a:spcAft>
                          <a:spcPts val="0"/>
                        </a:spcAft>
                      </a:pPr>
                      <a:r>
                        <a:rPr lang="en-US" sz="1400" dirty="0">
                          <a:effectLst/>
                        </a:rPr>
                        <a:t>(.917)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205090"/>
                  </a:ext>
                </a:extLst>
              </a:tr>
            </a:tbl>
          </a:graphicData>
        </a:graphic>
      </p:graphicFrame>
    </p:spTree>
    <p:extLst>
      <p:ext uri="{BB962C8B-B14F-4D97-AF65-F5344CB8AC3E}">
        <p14:creationId xmlns:p14="http://schemas.microsoft.com/office/powerpoint/2010/main" val="275501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A003-416F-154A-9674-57C384CA299C}"/>
              </a:ext>
            </a:extLst>
          </p:cNvPr>
          <p:cNvSpPr>
            <a:spLocks noGrp="1"/>
          </p:cNvSpPr>
          <p:nvPr>
            <p:ph type="title"/>
          </p:nvPr>
        </p:nvSpPr>
        <p:spPr>
          <a:xfrm>
            <a:off x="1633554" y="83215"/>
            <a:ext cx="8911687" cy="1280890"/>
          </a:xfrm>
        </p:spPr>
        <p:txBody>
          <a:bodyPr/>
          <a:lstStyle/>
          <a:p>
            <a:r>
              <a:rPr lang="en-US" dirty="0"/>
              <a:t>Impacts of mentors: TES</a:t>
            </a:r>
          </a:p>
        </p:txBody>
      </p:sp>
      <p:sp>
        <p:nvSpPr>
          <p:cNvPr id="3" name="Content Placeholder 2">
            <a:extLst>
              <a:ext uri="{FF2B5EF4-FFF2-40B4-BE49-F238E27FC236}">
                <a16:creationId xmlns:a16="http://schemas.microsoft.com/office/drawing/2014/main" id="{457510E5-2991-0548-932F-FEFCAAB28725}"/>
              </a:ext>
            </a:extLst>
          </p:cNvPr>
          <p:cNvSpPr>
            <a:spLocks noGrp="1"/>
          </p:cNvSpPr>
          <p:nvPr>
            <p:ph sz="half" idx="1"/>
          </p:nvPr>
        </p:nvSpPr>
        <p:spPr>
          <a:xfrm>
            <a:off x="2173574" y="1049311"/>
            <a:ext cx="4729502" cy="4861911"/>
          </a:xfrm>
        </p:spPr>
        <p:txBody>
          <a:bodyPr>
            <a:noAutofit/>
          </a:bodyPr>
          <a:lstStyle/>
          <a:p>
            <a:r>
              <a:rPr lang="en-US" sz="2000" dirty="0"/>
              <a:t>For TES Investigation, we needed a tree ID app that would work offline. No such app existed. Power company Arborist worked with grad students to identify all trees on school and adjacent properties. We able to create a taxonomic iBook for iPads to allow students to identify trees in the field. </a:t>
            </a:r>
          </a:p>
        </p:txBody>
      </p:sp>
      <p:pic>
        <p:nvPicPr>
          <p:cNvPr id="8" name="Content Placeholder 7">
            <a:extLst>
              <a:ext uri="{FF2B5EF4-FFF2-40B4-BE49-F238E27FC236}">
                <a16:creationId xmlns:a16="http://schemas.microsoft.com/office/drawing/2014/main" id="{8073BE3E-0983-714B-9116-D5DBC77619D8}"/>
              </a:ext>
            </a:extLst>
          </p:cNvPr>
          <p:cNvPicPr>
            <a:picLocks noGrp="1" noChangeAspect="1"/>
          </p:cNvPicPr>
          <p:nvPr>
            <p:ph sz="half" idx="2"/>
          </p:nvPr>
        </p:nvPicPr>
        <p:blipFill>
          <a:blip r:embed="rId2"/>
          <a:stretch>
            <a:fillRect/>
          </a:stretch>
        </p:blipFill>
        <p:spPr>
          <a:xfrm>
            <a:off x="6957310" y="704538"/>
            <a:ext cx="4285313" cy="5820551"/>
          </a:xfrm>
        </p:spPr>
      </p:pic>
    </p:spTree>
    <p:extLst>
      <p:ext uri="{BB962C8B-B14F-4D97-AF65-F5344CB8AC3E}">
        <p14:creationId xmlns:p14="http://schemas.microsoft.com/office/powerpoint/2010/main" val="4461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D385-4ACE-FD4F-839C-B078D74922AF}"/>
              </a:ext>
            </a:extLst>
          </p:cNvPr>
          <p:cNvSpPr>
            <a:spLocks noGrp="1"/>
          </p:cNvSpPr>
          <p:nvPr>
            <p:ph type="title"/>
          </p:nvPr>
        </p:nvSpPr>
        <p:spPr/>
        <p:txBody>
          <a:bodyPr/>
          <a:lstStyle/>
          <a:p>
            <a:r>
              <a:rPr lang="en-US" dirty="0"/>
              <a:t>Impact of Mentors: Tree Planting</a:t>
            </a:r>
          </a:p>
        </p:txBody>
      </p:sp>
      <p:sp>
        <p:nvSpPr>
          <p:cNvPr id="3" name="Content Placeholder 2">
            <a:extLst>
              <a:ext uri="{FF2B5EF4-FFF2-40B4-BE49-F238E27FC236}">
                <a16:creationId xmlns:a16="http://schemas.microsoft.com/office/drawing/2014/main" id="{04BF23F4-DA17-1E4C-A46C-8B8921967F3F}"/>
              </a:ext>
            </a:extLst>
          </p:cNvPr>
          <p:cNvSpPr>
            <a:spLocks noGrp="1"/>
          </p:cNvSpPr>
          <p:nvPr>
            <p:ph sz="half" idx="1"/>
          </p:nvPr>
        </p:nvSpPr>
        <p:spPr>
          <a:xfrm>
            <a:off x="2589212" y="1424066"/>
            <a:ext cx="4313864" cy="4487156"/>
          </a:xfrm>
        </p:spPr>
        <p:txBody>
          <a:bodyPr>
            <a:normAutofit/>
          </a:bodyPr>
          <a:lstStyle/>
          <a:p>
            <a:r>
              <a:rPr lang="en-US" sz="2000" dirty="0"/>
              <a:t>Students created Tree Planting proposals</a:t>
            </a:r>
          </a:p>
          <a:p>
            <a:r>
              <a:rPr lang="en-US" sz="2000" dirty="0"/>
              <a:t>Finalists judged by panel of mentors</a:t>
            </a:r>
          </a:p>
          <a:p>
            <a:r>
              <a:rPr lang="en-US" sz="2000" dirty="0"/>
              <a:t>“Winning” trees planted in partnership with the city, at no cost to school, with long-term maintenance provided by city</a:t>
            </a:r>
          </a:p>
          <a:p>
            <a:r>
              <a:rPr lang="en-US" sz="2000" dirty="0"/>
              <a:t>First wave May 2019</a:t>
            </a:r>
          </a:p>
          <a:p>
            <a:r>
              <a:rPr lang="en-US" sz="2000" dirty="0"/>
              <a:t>Second wave October 2019</a:t>
            </a:r>
          </a:p>
        </p:txBody>
      </p:sp>
      <p:pic>
        <p:nvPicPr>
          <p:cNvPr id="6" name="Content Placeholder 5">
            <a:extLst>
              <a:ext uri="{FF2B5EF4-FFF2-40B4-BE49-F238E27FC236}">
                <a16:creationId xmlns:a16="http://schemas.microsoft.com/office/drawing/2014/main" id="{CCE01AB6-1CE5-FF45-ACBF-047C5420ECED}"/>
              </a:ext>
            </a:extLst>
          </p:cNvPr>
          <p:cNvPicPr>
            <a:picLocks noGrp="1" noChangeAspect="1"/>
          </p:cNvPicPr>
          <p:nvPr>
            <p:ph sz="half" idx="2"/>
          </p:nvPr>
        </p:nvPicPr>
        <p:blipFill>
          <a:blip r:embed="rId2"/>
          <a:stretch>
            <a:fillRect/>
          </a:stretch>
        </p:blipFill>
        <p:spPr>
          <a:xfrm>
            <a:off x="7159675" y="1424066"/>
            <a:ext cx="4344936" cy="4344936"/>
          </a:xfrm>
        </p:spPr>
      </p:pic>
    </p:spTree>
    <p:extLst>
      <p:ext uri="{BB962C8B-B14F-4D97-AF65-F5344CB8AC3E}">
        <p14:creationId xmlns:p14="http://schemas.microsoft.com/office/powerpoint/2010/main" val="384410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B48B-2BC0-D640-9860-C188ED5CF9C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B91F2F8-FCD0-B049-9012-8AC6F34DFC2B}"/>
              </a:ext>
            </a:extLst>
          </p:cNvPr>
          <p:cNvSpPr>
            <a:spLocks noGrp="1"/>
          </p:cNvSpPr>
          <p:nvPr>
            <p:ph idx="1"/>
          </p:nvPr>
        </p:nvSpPr>
        <p:spPr/>
        <p:txBody>
          <a:bodyPr/>
          <a:lstStyle/>
          <a:p>
            <a:r>
              <a:rPr lang="en-US" sz="2000" dirty="0"/>
              <a:t>Association for Career and Technical Education. (2009). </a:t>
            </a:r>
            <a:r>
              <a:rPr lang="en-US" sz="2000" i="1" dirty="0"/>
              <a:t>CTE’s role in science, technology, engineering and math</a:t>
            </a:r>
            <a:r>
              <a:rPr lang="en-US" sz="2000" dirty="0"/>
              <a:t>. Alexandria, VA: Author.</a:t>
            </a:r>
          </a:p>
          <a:p>
            <a:r>
              <a:rPr lang="en-US" sz="2000" dirty="0"/>
              <a:t>National Association of State Directors of Career Technical Education Consortium. (2013). </a:t>
            </a:r>
            <a:r>
              <a:rPr lang="en-US" sz="2000" i="1" dirty="0"/>
              <a:t>Career/technical education: Not your father’s vocational education</a:t>
            </a:r>
            <a:r>
              <a:rPr lang="en-US" sz="2000" dirty="0"/>
              <a:t>. Silver Spring, MD: Author.</a:t>
            </a:r>
          </a:p>
          <a:p>
            <a:endParaRPr lang="en-US" dirty="0"/>
          </a:p>
          <a:p>
            <a:endParaRPr lang="en-US" dirty="0"/>
          </a:p>
        </p:txBody>
      </p:sp>
    </p:spTree>
    <p:extLst>
      <p:ext uri="{BB962C8B-B14F-4D97-AF65-F5344CB8AC3E}">
        <p14:creationId xmlns:p14="http://schemas.microsoft.com/office/powerpoint/2010/main" val="341529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a:xfrm>
            <a:off x="1879602" y="1497107"/>
            <a:ext cx="8788399" cy="4958123"/>
          </a:xfrm>
        </p:spPr>
        <p:txBody>
          <a:bodyPr>
            <a:normAutofit/>
          </a:bodyPr>
          <a:lstStyle/>
          <a:p>
            <a:r>
              <a:rPr lang="en-US" sz="3000" dirty="0"/>
              <a:t>Paper available:</a:t>
            </a:r>
            <a:br>
              <a:rPr lang="en-US" sz="3000" dirty="0"/>
            </a:br>
            <a:r>
              <a:rPr lang="en-US" sz="3000" dirty="0">
                <a:hlinkClick r:id="rId3">
                  <a:extLst>
                    <a:ext uri="{A12FA001-AC4F-418D-AE19-62706E023703}">
                      <ahyp:hlinkClr xmlns:ahyp="http://schemas.microsoft.com/office/drawing/2018/hyperlinkcolor" val="tx"/>
                    </a:ext>
                  </a:extLst>
                </a:hlinkClick>
              </a:rPr>
              <a:t>https://eli.lehigh.edu/publications/research</a:t>
            </a:r>
            <a:r>
              <a:rPr lang="en-US" sz="3000" dirty="0"/>
              <a:t> </a:t>
            </a:r>
            <a:br>
              <a:rPr lang="en-US" sz="3000" dirty="0"/>
            </a:br>
            <a:endParaRPr lang="en-US" sz="3000" dirty="0"/>
          </a:p>
          <a:p>
            <a:r>
              <a:rPr lang="en-US" sz="3000" dirty="0"/>
              <a:t>SESI materials available: </a:t>
            </a:r>
            <a:br>
              <a:rPr lang="en-US" sz="3000" dirty="0"/>
            </a:br>
            <a:r>
              <a:rPr lang="en-US" sz="3000" dirty="0">
                <a:hlinkClick r:id="rId4">
                  <a:extLst>
                    <a:ext uri="{A12FA001-AC4F-418D-AE19-62706E023703}">
                      <ahyp:hlinkClr xmlns:ahyp="http://schemas.microsoft.com/office/drawing/2018/hyperlinkcolor" val="tx"/>
                    </a:ext>
                  </a:extLst>
                </a:hlinkClick>
              </a:rPr>
              <a:t>https://eli.lehigh.edu/sesi/</a:t>
            </a:r>
            <a:r>
              <a:rPr lang="en-US" sz="3000" dirty="0"/>
              <a:t> </a:t>
            </a:r>
            <a:br>
              <a:rPr lang="en-US" sz="3000" dirty="0"/>
            </a:br>
            <a:endParaRPr lang="en-US" sz="3000" dirty="0"/>
          </a:p>
          <a:p>
            <a:r>
              <a:rPr lang="en-US" sz="3000" dirty="0"/>
              <a:t>To access assessment materials: </a:t>
            </a:r>
            <a:br>
              <a:rPr lang="en-US" sz="3000" dirty="0"/>
            </a:br>
            <a:r>
              <a:rPr lang="en-US" sz="3000" dirty="0"/>
              <a:t>Login: eliteacher</a:t>
            </a:r>
            <a:br>
              <a:rPr lang="en-US" sz="3000" dirty="0"/>
            </a:br>
            <a:r>
              <a:rPr lang="en-US" sz="3000" dirty="0"/>
              <a:t>Password: 87dja92</a:t>
            </a:r>
          </a:p>
          <a:p>
            <a:pPr marL="0" indent="0">
              <a:buNone/>
            </a:pPr>
            <a:endParaRPr lang="en-US" sz="4000" b="1" dirty="0">
              <a:solidFill>
                <a:srgbClr val="FFFFFF"/>
              </a:solidFill>
            </a:endParaRPr>
          </a:p>
          <a:p>
            <a:endParaRPr lang="en-US" sz="4000" b="1" dirty="0">
              <a:solidFill>
                <a:srgbClr val="FFFFFF"/>
              </a:solidFill>
            </a:endParaRPr>
          </a:p>
        </p:txBody>
      </p:sp>
    </p:spTree>
    <p:extLst>
      <p:ext uri="{BB962C8B-B14F-4D97-AF65-F5344CB8AC3E}">
        <p14:creationId xmlns:p14="http://schemas.microsoft.com/office/powerpoint/2010/main" val="4605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6124"/>
            <a:ext cx="8911687" cy="1778876"/>
          </a:xfrm>
        </p:spPr>
        <p:txBody>
          <a:bodyPr>
            <a:normAutofit/>
          </a:bodyPr>
          <a:lstStyle/>
          <a:p>
            <a:r>
              <a:rPr lang="en-US" sz="4400" dirty="0"/>
              <a:t>Socio-Environmental Science Investigations (SESI)</a:t>
            </a:r>
          </a:p>
        </p:txBody>
      </p:sp>
      <p:sp>
        <p:nvSpPr>
          <p:cNvPr id="3" name="Content Placeholder 2"/>
          <p:cNvSpPr>
            <a:spLocks noGrp="1"/>
          </p:cNvSpPr>
          <p:nvPr>
            <p:ph idx="1"/>
          </p:nvPr>
        </p:nvSpPr>
        <p:spPr>
          <a:xfrm>
            <a:off x="2592925" y="1905000"/>
            <a:ext cx="7612064" cy="4592330"/>
          </a:xfrm>
        </p:spPr>
        <p:txBody>
          <a:bodyPr>
            <a:noAutofit/>
            <a:scene3d>
              <a:camera prst="orthographicFront"/>
              <a:lightRig rig="soft" dir="t">
                <a:rot lat="0" lon="0" rev="10800000"/>
              </a:lightRig>
            </a:scene3d>
            <a:sp3d>
              <a:bevelT w="27940" h="12700"/>
              <a:contourClr>
                <a:srgbClr val="DDDDDD"/>
              </a:contourClr>
            </a:sp3d>
          </a:bodyPr>
          <a:lstStyle/>
          <a:p>
            <a:r>
              <a:rPr lang="en-US" sz="2400" spc="150" dirty="0">
                <a:ln w="11430"/>
                <a:effectLst>
                  <a:outerShdw blurRad="25400" algn="tl" rotWithShape="0">
                    <a:srgbClr val="000000">
                      <a:alpha val="43000"/>
                    </a:srgbClr>
                  </a:outerShdw>
                </a:effectLst>
              </a:rPr>
              <a:t>Inquiry-based investigations</a:t>
            </a:r>
          </a:p>
          <a:p>
            <a:r>
              <a:rPr lang="en-US" sz="2400" spc="150" dirty="0">
                <a:ln w="11430"/>
                <a:effectLst>
                  <a:outerShdw blurRad="25400" algn="tl" rotWithShape="0">
                    <a:srgbClr val="000000">
                      <a:alpha val="43000"/>
                    </a:srgbClr>
                  </a:outerShdw>
                </a:effectLst>
              </a:rPr>
              <a:t>Map-based mobile data collection</a:t>
            </a:r>
          </a:p>
          <a:p>
            <a:r>
              <a:rPr lang="en-US" sz="2400" spc="150" dirty="0">
                <a:ln w="11430"/>
                <a:effectLst>
                  <a:outerShdw blurRad="25400" algn="tl" rotWithShape="0">
                    <a:srgbClr val="000000">
                      <a:alpha val="43000"/>
                    </a:srgbClr>
                  </a:outerShdw>
                </a:effectLst>
              </a:rPr>
              <a:t>Analysis with Web-based mapping software</a:t>
            </a:r>
          </a:p>
          <a:p>
            <a:r>
              <a:rPr lang="en-US" sz="2400" spc="150" dirty="0">
                <a:ln w="11430"/>
                <a:effectLst>
                  <a:outerShdw blurRad="25400" algn="tl" rotWithShape="0">
                    <a:srgbClr val="000000">
                      <a:alpha val="43000"/>
                    </a:srgbClr>
                  </a:outerShdw>
                </a:effectLst>
              </a:rPr>
              <a:t>Pedagogical frameworks of place-based education and socio-scientific investigations</a:t>
            </a:r>
          </a:p>
          <a:p>
            <a:r>
              <a:rPr lang="en-US" sz="2400" spc="150" dirty="0">
                <a:ln w="11430"/>
                <a:effectLst>
                  <a:outerShdw blurRad="25400" algn="tl" rotWithShape="0">
                    <a:srgbClr val="000000">
                      <a:alpha val="43000"/>
                    </a:srgbClr>
                  </a:outerShdw>
                </a:effectLst>
              </a:rPr>
              <a:t>Local issues</a:t>
            </a:r>
          </a:p>
          <a:p>
            <a:r>
              <a:rPr lang="en-US" sz="2400" spc="150" dirty="0">
                <a:ln w="11430"/>
                <a:effectLst>
                  <a:outerShdw blurRad="25400" algn="tl" rotWithShape="0">
                    <a:srgbClr val="000000">
                      <a:alpha val="43000"/>
                    </a:srgbClr>
                  </a:outerShdw>
                </a:effectLst>
              </a:rPr>
              <a:t>Field work in the local setting</a:t>
            </a:r>
          </a:p>
        </p:txBody>
      </p:sp>
    </p:spTree>
    <p:extLst>
      <p:ext uri="{BB962C8B-B14F-4D97-AF65-F5344CB8AC3E}">
        <p14:creationId xmlns:p14="http://schemas.microsoft.com/office/powerpoint/2010/main" val="214205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05 at 12.58.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800"/>
            <a:ext cx="9144000" cy="6740376"/>
          </a:xfrm>
          <a:prstGeom prst="rect">
            <a:avLst/>
          </a:prstGeom>
        </p:spPr>
      </p:pic>
    </p:spTree>
    <p:extLst>
      <p:ext uri="{BB962C8B-B14F-4D97-AF65-F5344CB8AC3E}">
        <p14:creationId xmlns:p14="http://schemas.microsoft.com/office/powerpoint/2010/main" val="143230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175" y="79468"/>
            <a:ext cx="8182883" cy="1417638"/>
          </a:xfrm>
        </p:spPr>
        <p:txBody>
          <a:bodyPr/>
          <a:lstStyle/>
          <a:p>
            <a:r>
              <a:rPr lang="en-US" dirty="0"/>
              <a:t>Study setting and participants</a:t>
            </a:r>
          </a:p>
        </p:txBody>
      </p:sp>
      <p:sp>
        <p:nvSpPr>
          <p:cNvPr id="3" name="Content Placeholder 2"/>
          <p:cNvSpPr>
            <a:spLocks noGrp="1"/>
          </p:cNvSpPr>
          <p:nvPr>
            <p:ph idx="1"/>
          </p:nvPr>
        </p:nvSpPr>
        <p:spPr>
          <a:xfrm>
            <a:off x="2289173" y="1497106"/>
            <a:ext cx="7612064" cy="5157824"/>
          </a:xfrm>
        </p:spPr>
        <p:txBody>
          <a:bodyPr>
            <a:normAutofit/>
            <a:scene3d>
              <a:camera prst="orthographicFront"/>
              <a:lightRig rig="soft" dir="t">
                <a:rot lat="0" lon="0" rev="10800000"/>
              </a:lightRig>
            </a:scene3d>
            <a:sp3d>
              <a:bevelT w="27940" h="12700"/>
              <a:contourClr>
                <a:srgbClr val="DDDDDD"/>
              </a:contourClr>
            </a:sp3d>
          </a:bodyPr>
          <a:lstStyle/>
          <a:p>
            <a:r>
              <a:rPr lang="en-US" sz="2400" spc="150" dirty="0">
                <a:ln w="11430"/>
                <a:effectLst>
                  <a:outerShdw blurRad="25400" algn="tl" rotWithShape="0">
                    <a:srgbClr val="000000">
                      <a:alpha val="43000"/>
                    </a:srgbClr>
                  </a:outerShdw>
                </a:effectLst>
              </a:rPr>
              <a:t>Urban public high school</a:t>
            </a:r>
          </a:p>
          <a:p>
            <a:r>
              <a:rPr lang="en-US" sz="2400" spc="150" dirty="0">
                <a:ln w="11430"/>
                <a:effectLst>
                  <a:outerShdw blurRad="25400" algn="tl" rotWithShape="0">
                    <a:srgbClr val="000000">
                      <a:alpha val="43000"/>
                    </a:srgbClr>
                  </a:outerShdw>
                </a:effectLst>
              </a:rPr>
              <a:t>9</a:t>
            </a:r>
            <a:r>
              <a:rPr lang="en-US" sz="2400" spc="150" baseline="30000" dirty="0">
                <a:ln w="11430"/>
                <a:effectLst>
                  <a:outerShdw blurRad="25400" algn="tl" rotWithShape="0">
                    <a:srgbClr val="000000">
                      <a:alpha val="43000"/>
                    </a:srgbClr>
                  </a:outerShdw>
                </a:effectLst>
              </a:rPr>
              <a:t>th</a:t>
            </a:r>
            <a:r>
              <a:rPr lang="en-US" sz="2400" spc="150" dirty="0">
                <a:ln w="11430"/>
                <a:effectLst>
                  <a:outerShdw blurRad="25400" algn="tl" rotWithShape="0">
                    <a:srgbClr val="000000">
                      <a:alpha val="43000"/>
                    </a:srgbClr>
                  </a:outerShdw>
                </a:effectLst>
              </a:rPr>
              <a:t> graders; n~150/year</a:t>
            </a:r>
          </a:p>
          <a:p>
            <a:r>
              <a:rPr lang="en-US" sz="2400" spc="150" dirty="0">
                <a:ln w="11430"/>
                <a:effectLst>
                  <a:outerShdw blurRad="25400" algn="tl" rotWithShape="0">
                    <a:srgbClr val="000000">
                      <a:alpha val="43000"/>
                    </a:srgbClr>
                  </a:outerShdw>
                </a:effectLst>
              </a:rPr>
              <a:t>All students economically disadvantaged</a:t>
            </a:r>
          </a:p>
          <a:p>
            <a:r>
              <a:rPr lang="en-US" sz="2400" spc="150" dirty="0">
                <a:ln w="11430"/>
                <a:effectLst>
                  <a:outerShdw blurRad="25400" algn="tl" rotWithShape="0">
                    <a:srgbClr val="000000">
                      <a:alpha val="43000"/>
                    </a:srgbClr>
                  </a:outerShdw>
                </a:effectLst>
              </a:rPr>
              <a:t>Two thirds are Hispanic or Latino</a:t>
            </a:r>
          </a:p>
          <a:p>
            <a:r>
              <a:rPr lang="en-US" sz="2400" spc="150" dirty="0">
                <a:ln w="11430"/>
                <a:effectLst>
                  <a:outerShdw blurRad="25400" algn="tl" rotWithShape="0">
                    <a:srgbClr val="000000">
                      <a:alpha val="43000"/>
                    </a:srgbClr>
                  </a:outerShdw>
                </a:effectLst>
              </a:rPr>
              <a:t>21% ELL, 19% IEPs</a:t>
            </a:r>
          </a:p>
          <a:p>
            <a:r>
              <a:rPr lang="en-US" sz="2400" spc="150" dirty="0">
                <a:ln w="11430"/>
                <a:effectLst>
                  <a:outerShdw blurRad="25400" algn="tl" rotWithShape="0">
                    <a:srgbClr val="000000">
                      <a:alpha val="43000"/>
                    </a:srgbClr>
                  </a:outerShdw>
                </a:effectLst>
              </a:rPr>
              <a:t>Many, but not all, students are unengaged learners  </a:t>
            </a:r>
          </a:p>
          <a:p>
            <a:pPr lvl="1">
              <a:buFont typeface="Wingdings" pitchFamily="2" charset="2"/>
              <a:buChar char="Ø"/>
            </a:pPr>
            <a:r>
              <a:rPr lang="en-US" sz="2400" spc="150" dirty="0">
                <a:ln w="11430"/>
                <a:effectLst>
                  <a:outerShdw blurRad="25400" algn="tl" rotWithShape="0">
                    <a:srgbClr val="000000">
                      <a:alpha val="43000"/>
                    </a:srgbClr>
                  </a:outerShdw>
                </a:effectLst>
              </a:rPr>
              <a:t>Do not complete tasks</a:t>
            </a:r>
          </a:p>
          <a:p>
            <a:pPr lvl="1">
              <a:buFont typeface="Wingdings" charset="2"/>
              <a:buChar char="Ø"/>
            </a:pPr>
            <a:r>
              <a:rPr lang="en-US" sz="2400" spc="150" dirty="0">
                <a:ln w="11430"/>
                <a:effectLst>
                  <a:outerShdw blurRad="25400" algn="tl" rotWithShape="0">
                    <a:srgbClr val="000000">
                      <a:alpha val="43000"/>
                    </a:srgbClr>
                  </a:outerShdw>
                </a:effectLst>
              </a:rPr>
              <a:t>Avoid challenging work</a:t>
            </a:r>
          </a:p>
          <a:p>
            <a:pPr marL="349250" lvl="1" indent="0">
              <a:buNone/>
            </a:pPr>
            <a:endParaRPr lang="en-US" sz="4600" b="1" spc="150" dirty="0">
              <a:ln w="11430"/>
              <a:solidFill>
                <a:srgbClr val="F8F8F8"/>
              </a:solidFill>
              <a:effectLst>
                <a:outerShdw blurRad="25400" algn="tl" rotWithShape="0">
                  <a:srgbClr val="000000">
                    <a:alpha val="43000"/>
                  </a:srgbClr>
                </a:outerShdw>
              </a:effectLst>
            </a:endParaRPr>
          </a:p>
          <a:p>
            <a:pPr lvl="1">
              <a:buFont typeface="Wingdings" charset="2"/>
              <a:buChar char="Ø"/>
            </a:pPr>
            <a:endParaRPr lang="en-US" sz="4600" b="1" spc="150" dirty="0">
              <a:ln w="11430"/>
              <a:solidFill>
                <a:srgbClr val="F8F8F8"/>
              </a:solidFill>
              <a:effectLst>
                <a:outerShdw blurRad="25400" algn="tl" rotWithShape="0">
                  <a:srgbClr val="000000">
                    <a:alpha val="43000"/>
                  </a:srgbClr>
                </a:outerShdw>
              </a:effectLst>
            </a:endParaRPr>
          </a:p>
          <a:p>
            <a:pPr lvl="1">
              <a:buFont typeface="Wingdings" charset="2"/>
              <a:buChar char="Ø"/>
            </a:pPr>
            <a:endParaRPr lang="en-US" sz="4600" b="1" spc="150" dirty="0">
              <a:ln w="11430"/>
              <a:solidFill>
                <a:srgbClr val="F8F8F8"/>
              </a:solidFill>
              <a:effectLst>
                <a:outerShdw blurRad="25400" algn="tl" rotWithShape="0">
                  <a:srgbClr val="000000">
                    <a:alpha val="43000"/>
                  </a:srgbClr>
                </a:outerShdw>
              </a:effectLst>
            </a:endParaRPr>
          </a:p>
          <a:p>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6966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SESI Investigations</a:t>
            </a:r>
          </a:p>
        </p:txBody>
      </p:sp>
      <p:sp>
        <p:nvSpPr>
          <p:cNvPr id="3" name="Content Placeholder 2"/>
          <p:cNvSpPr>
            <a:spLocks noGrp="1"/>
          </p:cNvSpPr>
          <p:nvPr>
            <p:ph idx="1"/>
          </p:nvPr>
        </p:nvSpPr>
        <p:spPr>
          <a:xfrm>
            <a:off x="2289173" y="1497106"/>
            <a:ext cx="7612064" cy="5058866"/>
          </a:xfrm>
        </p:spPr>
        <p:txBody>
          <a:bodyPr>
            <a:normAutofit/>
            <a:scene3d>
              <a:camera prst="orthographicFront"/>
              <a:lightRig rig="soft" dir="t">
                <a:rot lat="0" lon="0" rev="10800000"/>
              </a:lightRig>
            </a:scene3d>
            <a:sp3d>
              <a:bevelT w="27940" h="12700"/>
              <a:contourClr>
                <a:srgbClr val="DDDDDD"/>
              </a:contourClr>
            </a:sp3d>
          </a:bodyPr>
          <a:lstStyle/>
          <a:p>
            <a:pPr lvl="0"/>
            <a:r>
              <a:rPr lang="en-GB" sz="2400" spc="150" dirty="0">
                <a:ln w="11430"/>
                <a:effectLst>
                  <a:outerShdw blurRad="25400" algn="tl" rotWithShape="0">
                    <a:srgbClr val="000000">
                      <a:alpha val="43000"/>
                    </a:srgbClr>
                  </a:outerShdw>
                </a:effectLst>
              </a:rPr>
              <a:t>Trees and Ecological Services</a:t>
            </a:r>
          </a:p>
          <a:p>
            <a:pPr lvl="0"/>
            <a:r>
              <a:rPr lang="en-US" sz="2400" spc="150" dirty="0">
                <a:ln w="11430"/>
                <a:effectLst>
                  <a:outerShdw blurRad="25400" algn="tl" rotWithShape="0">
                    <a:srgbClr val="000000">
                      <a:alpha val="43000"/>
                    </a:srgbClr>
                  </a:outerShdw>
                </a:effectLst>
              </a:rPr>
              <a:t>Urban Heat Islands </a:t>
            </a:r>
          </a:p>
          <a:p>
            <a:pPr lvl="0"/>
            <a:r>
              <a:rPr lang="en-US" sz="2400" spc="150" dirty="0">
                <a:ln w="11430"/>
                <a:effectLst>
                  <a:outerShdw blurRad="25400" algn="tl" rotWithShape="0">
                    <a:srgbClr val="000000">
                      <a:alpha val="43000"/>
                    </a:srgbClr>
                  </a:outerShdw>
                </a:effectLst>
              </a:rPr>
              <a:t>Carbon Sequestration </a:t>
            </a:r>
          </a:p>
          <a:p>
            <a:pPr lvl="0"/>
            <a:r>
              <a:rPr lang="en-US" sz="2400" spc="150" dirty="0">
                <a:ln w="11430"/>
                <a:effectLst>
                  <a:outerShdw blurRad="25400" algn="tl" rotWithShape="0">
                    <a:srgbClr val="000000">
                      <a:alpha val="43000"/>
                    </a:srgbClr>
                  </a:outerShdw>
                </a:effectLst>
              </a:rPr>
              <a:t>Transportation Modes </a:t>
            </a:r>
          </a:p>
          <a:p>
            <a:pPr lvl="0"/>
            <a:r>
              <a:rPr lang="en-US" sz="2400" spc="150" dirty="0">
                <a:ln w="11430"/>
                <a:effectLst>
                  <a:outerShdw blurRad="25400" algn="tl" rotWithShape="0">
                    <a:srgbClr val="000000">
                      <a:alpha val="43000"/>
                    </a:srgbClr>
                  </a:outerShdw>
                </a:effectLst>
              </a:rPr>
              <a:t>Ecosystem Scavenger Hunt </a:t>
            </a:r>
          </a:p>
          <a:p>
            <a:pPr lvl="0"/>
            <a:r>
              <a:rPr lang="en-US" sz="2400" spc="150" dirty="0">
                <a:ln w="11430"/>
                <a:effectLst>
                  <a:outerShdw blurRad="25400" algn="tl" rotWithShape="0">
                    <a:srgbClr val="000000">
                      <a:alpha val="43000"/>
                    </a:srgbClr>
                  </a:outerShdw>
                </a:effectLst>
              </a:rPr>
              <a:t>Built Environment Scavenger Hunt </a:t>
            </a:r>
          </a:p>
          <a:p>
            <a:pPr lvl="0"/>
            <a:r>
              <a:rPr lang="en-US" sz="2400" spc="150" dirty="0">
                <a:ln w="11430"/>
                <a:effectLst>
                  <a:outerShdw blurRad="25400" algn="tl" rotWithShape="0">
                    <a:srgbClr val="000000">
                      <a:alpha val="43000"/>
                    </a:srgbClr>
                  </a:outerShdw>
                </a:effectLst>
              </a:rPr>
              <a:t>Zoning</a:t>
            </a:r>
          </a:p>
          <a:p>
            <a:pPr lvl="0"/>
            <a:r>
              <a:rPr lang="en-US" sz="2400" spc="150" dirty="0">
                <a:ln w="11430"/>
                <a:effectLst>
                  <a:outerShdw blurRad="25400" algn="tl" rotWithShape="0">
                    <a:srgbClr val="000000">
                      <a:alpha val="43000"/>
                    </a:srgbClr>
                  </a:outerShdw>
                </a:effectLst>
              </a:rPr>
              <a:t>Projects:  Tree Planting, Built Environment, Culminating</a:t>
            </a:r>
          </a:p>
        </p:txBody>
      </p:sp>
    </p:spTree>
    <p:extLst>
      <p:ext uri="{BB962C8B-B14F-4D97-AF65-F5344CB8AC3E}">
        <p14:creationId xmlns:p14="http://schemas.microsoft.com/office/powerpoint/2010/main" val="246100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2F42-9E1A-7547-9FA6-E23157DBC1A9}"/>
              </a:ext>
            </a:extLst>
          </p:cNvPr>
          <p:cNvSpPr>
            <a:spLocks noGrp="1"/>
          </p:cNvSpPr>
          <p:nvPr>
            <p:ph type="title"/>
          </p:nvPr>
        </p:nvSpPr>
        <p:spPr/>
        <p:txBody>
          <a:bodyPr/>
          <a:lstStyle/>
          <a:p>
            <a:r>
              <a:rPr lang="en-US" dirty="0"/>
              <a:t>Why mentors?</a:t>
            </a:r>
          </a:p>
        </p:txBody>
      </p:sp>
      <p:sp>
        <p:nvSpPr>
          <p:cNvPr id="3" name="Content Placeholder 2">
            <a:extLst>
              <a:ext uri="{FF2B5EF4-FFF2-40B4-BE49-F238E27FC236}">
                <a16:creationId xmlns:a16="http://schemas.microsoft.com/office/drawing/2014/main" id="{8A6643FA-672A-4E40-A455-E64E10AE93FA}"/>
              </a:ext>
            </a:extLst>
          </p:cNvPr>
          <p:cNvSpPr>
            <a:spLocks noGrp="1"/>
          </p:cNvSpPr>
          <p:nvPr>
            <p:ph idx="1"/>
          </p:nvPr>
        </p:nvSpPr>
        <p:spPr>
          <a:xfrm>
            <a:off x="2589212" y="1481959"/>
            <a:ext cx="8915400" cy="4429263"/>
          </a:xfrm>
        </p:spPr>
        <p:txBody>
          <a:bodyPr>
            <a:normAutofit lnSpcReduction="10000"/>
          </a:bodyPr>
          <a:lstStyle/>
          <a:p>
            <a:r>
              <a:rPr lang="en-US" sz="2400" dirty="0"/>
              <a:t>Help students recognize how STEM learning connects to real problems, social contexts, and careers</a:t>
            </a:r>
          </a:p>
          <a:p>
            <a:r>
              <a:rPr lang="en-US" sz="2400" dirty="0"/>
              <a:t>Two thirds of teens in ACTE survey (2009) discouraged in STEM careers as knew no one in the field</a:t>
            </a:r>
          </a:p>
          <a:p>
            <a:r>
              <a:rPr lang="en-US" sz="2400" dirty="0"/>
              <a:t>Connections to careers can bring purpose to students’ learning &amp; guide them in thinking about their future. </a:t>
            </a:r>
          </a:p>
          <a:p>
            <a:r>
              <a:rPr lang="en-US" sz="2400" dirty="0"/>
              <a:t>Attract students who may be marginalized in traditional education and present opportunity for engaging more students in STEM careers (NASDCTEC, 2013)</a:t>
            </a:r>
          </a:p>
          <a:p>
            <a:r>
              <a:rPr lang="en-US" sz="2400" dirty="0"/>
              <a:t>Mentors provide role modeling, monitoring, guidance, advice, and learning through shared activities</a:t>
            </a:r>
          </a:p>
          <a:p>
            <a:endParaRPr lang="en-US" dirty="0"/>
          </a:p>
        </p:txBody>
      </p:sp>
    </p:spTree>
    <p:extLst>
      <p:ext uri="{BB962C8B-B14F-4D97-AF65-F5344CB8AC3E}">
        <p14:creationId xmlns:p14="http://schemas.microsoft.com/office/powerpoint/2010/main" val="395935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35C7-5FF4-C547-8B60-D023CB2884FE}"/>
              </a:ext>
            </a:extLst>
          </p:cNvPr>
          <p:cNvSpPr>
            <a:spLocks noGrp="1"/>
          </p:cNvSpPr>
          <p:nvPr>
            <p:ph type="title"/>
          </p:nvPr>
        </p:nvSpPr>
        <p:spPr/>
        <p:txBody>
          <a:bodyPr/>
          <a:lstStyle/>
          <a:p>
            <a:r>
              <a:rPr lang="en-US" dirty="0"/>
              <a:t>Mentors from a variety of contexts</a:t>
            </a:r>
          </a:p>
        </p:txBody>
      </p:sp>
      <p:sp>
        <p:nvSpPr>
          <p:cNvPr id="3" name="Content Placeholder 2">
            <a:extLst>
              <a:ext uri="{FF2B5EF4-FFF2-40B4-BE49-F238E27FC236}">
                <a16:creationId xmlns:a16="http://schemas.microsoft.com/office/drawing/2014/main" id="{D6BFBA9E-832C-634B-A884-F071D6B51736}"/>
              </a:ext>
            </a:extLst>
          </p:cNvPr>
          <p:cNvSpPr>
            <a:spLocks noGrp="1"/>
          </p:cNvSpPr>
          <p:nvPr>
            <p:ph idx="1"/>
          </p:nvPr>
        </p:nvSpPr>
        <p:spPr>
          <a:xfrm>
            <a:off x="2589212" y="1576552"/>
            <a:ext cx="8915400" cy="4334670"/>
          </a:xfrm>
        </p:spPr>
        <p:txBody>
          <a:bodyPr>
            <a:normAutofit fontScale="85000" lnSpcReduction="10000"/>
          </a:bodyPr>
          <a:lstStyle/>
          <a:p>
            <a:r>
              <a:rPr lang="en-US" sz="2800" dirty="0"/>
              <a:t>PPL </a:t>
            </a:r>
          </a:p>
          <a:p>
            <a:pPr lvl="1"/>
            <a:r>
              <a:rPr lang="en-US" sz="2600" dirty="0"/>
              <a:t>an arborist, a compliance attorney &amp; the volunteer coordinator</a:t>
            </a:r>
          </a:p>
          <a:p>
            <a:r>
              <a:rPr lang="en-US" sz="2800" dirty="0"/>
              <a:t>City of Allentown</a:t>
            </a:r>
          </a:p>
          <a:p>
            <a:pPr lvl="1"/>
            <a:r>
              <a:rPr lang="en-US" sz="2600" dirty="0"/>
              <a:t>GIS Office, Planning Dept., Shade Tree Commission</a:t>
            </a:r>
          </a:p>
          <a:p>
            <a:r>
              <a:rPr lang="en-US" sz="2800" dirty="0"/>
              <a:t>Lehigh County Conservation District</a:t>
            </a:r>
          </a:p>
          <a:p>
            <a:r>
              <a:rPr lang="en-US" sz="2800" dirty="0"/>
              <a:t>Penn State Extension Master Watershed Steward</a:t>
            </a:r>
          </a:p>
          <a:p>
            <a:r>
              <a:rPr lang="en-US" sz="2800" dirty="0"/>
              <a:t>Da Vinci Science Center</a:t>
            </a:r>
          </a:p>
          <a:p>
            <a:r>
              <a:rPr lang="en-US" sz="2800" dirty="0"/>
              <a:t>Lower Macungie Township Environmental Advisory Board </a:t>
            </a:r>
          </a:p>
          <a:p>
            <a:r>
              <a:rPr lang="en-US" sz="2800" dirty="0"/>
              <a:t>Lehigh University faculty, staff &amp; students</a:t>
            </a:r>
          </a:p>
          <a:p>
            <a:pPr lvl="1"/>
            <a:endParaRPr lang="en-US" sz="2600" dirty="0"/>
          </a:p>
        </p:txBody>
      </p:sp>
    </p:spTree>
    <p:extLst>
      <p:ext uri="{BB962C8B-B14F-4D97-AF65-F5344CB8AC3E}">
        <p14:creationId xmlns:p14="http://schemas.microsoft.com/office/powerpoint/2010/main" val="405413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0E87-45A0-1143-8898-2F5D49591BF0}"/>
              </a:ext>
            </a:extLst>
          </p:cNvPr>
          <p:cNvSpPr>
            <a:spLocks noGrp="1"/>
          </p:cNvSpPr>
          <p:nvPr>
            <p:ph type="title"/>
          </p:nvPr>
        </p:nvSpPr>
        <p:spPr/>
        <p:txBody>
          <a:bodyPr/>
          <a:lstStyle/>
          <a:p>
            <a:r>
              <a:rPr lang="en-US" dirty="0"/>
              <a:t>Mentor Recruitment &amp; Challenges</a:t>
            </a:r>
          </a:p>
        </p:txBody>
      </p:sp>
      <p:sp>
        <p:nvSpPr>
          <p:cNvPr id="3" name="Content Placeholder 2">
            <a:extLst>
              <a:ext uri="{FF2B5EF4-FFF2-40B4-BE49-F238E27FC236}">
                <a16:creationId xmlns:a16="http://schemas.microsoft.com/office/drawing/2014/main" id="{FE7EB8CB-5349-1E43-A072-613DBA67A2BF}"/>
              </a:ext>
            </a:extLst>
          </p:cNvPr>
          <p:cNvSpPr>
            <a:spLocks noGrp="1"/>
          </p:cNvSpPr>
          <p:nvPr>
            <p:ph idx="1"/>
          </p:nvPr>
        </p:nvSpPr>
        <p:spPr>
          <a:xfrm>
            <a:off x="2589212" y="1466193"/>
            <a:ext cx="8915400" cy="4445029"/>
          </a:xfrm>
        </p:spPr>
        <p:txBody>
          <a:bodyPr>
            <a:noAutofit/>
          </a:bodyPr>
          <a:lstStyle/>
          <a:p>
            <a:r>
              <a:rPr lang="en-US" sz="2000" dirty="0"/>
              <a:t>Began at NSF proposal stage and acquired letters of support</a:t>
            </a:r>
          </a:p>
          <a:p>
            <a:r>
              <a:rPr lang="en-US" sz="2000" dirty="0"/>
              <a:t>Some entities allow mentoring during work hours, others do not</a:t>
            </a:r>
          </a:p>
          <a:p>
            <a:r>
              <a:rPr lang="en-US" sz="2000" dirty="0"/>
              <a:t>Some allow during work hours only for salaried employees, not hourly</a:t>
            </a:r>
          </a:p>
          <a:p>
            <a:pPr lvl="1"/>
            <a:r>
              <a:rPr lang="en-US" sz="2000" dirty="0"/>
              <a:t>This can limit the types of careers students see</a:t>
            </a:r>
          </a:p>
          <a:p>
            <a:r>
              <a:rPr lang="en-US" sz="2000" dirty="0"/>
              <a:t>Most companies see volunteer work as a “one and done” activity, rather than an ongoing commitment and/or relationship</a:t>
            </a:r>
          </a:p>
          <a:p>
            <a:r>
              <a:rPr lang="en-US" sz="2000" dirty="0"/>
              <a:t>City employees welcome opportunity to interact with residents, including students, but are already overscheduled</a:t>
            </a:r>
          </a:p>
          <a:p>
            <a:r>
              <a:rPr lang="en-US" sz="2000" dirty="0"/>
              <a:t>Can take time to find the right people…often get leads from current mentors for additional people</a:t>
            </a:r>
          </a:p>
        </p:txBody>
      </p:sp>
    </p:spTree>
    <p:extLst>
      <p:ext uri="{BB962C8B-B14F-4D97-AF65-F5344CB8AC3E}">
        <p14:creationId xmlns:p14="http://schemas.microsoft.com/office/powerpoint/2010/main" val="125023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83D0-002D-4840-974B-FBFF8BF8C375}"/>
              </a:ext>
            </a:extLst>
          </p:cNvPr>
          <p:cNvSpPr>
            <a:spLocks noGrp="1"/>
          </p:cNvSpPr>
          <p:nvPr>
            <p:ph type="title"/>
          </p:nvPr>
        </p:nvSpPr>
        <p:spPr/>
        <p:txBody>
          <a:bodyPr/>
          <a:lstStyle/>
          <a:p>
            <a:r>
              <a:rPr lang="en-US" dirty="0"/>
              <a:t>Mentor Preparation</a:t>
            </a:r>
          </a:p>
        </p:txBody>
      </p:sp>
      <p:sp>
        <p:nvSpPr>
          <p:cNvPr id="3" name="Content Placeholder 2">
            <a:extLst>
              <a:ext uri="{FF2B5EF4-FFF2-40B4-BE49-F238E27FC236}">
                <a16:creationId xmlns:a16="http://schemas.microsoft.com/office/drawing/2014/main" id="{2AEA7068-DDEC-E343-8306-929CCBC032A7}"/>
              </a:ext>
            </a:extLst>
          </p:cNvPr>
          <p:cNvSpPr>
            <a:spLocks noGrp="1"/>
          </p:cNvSpPr>
          <p:nvPr>
            <p:ph idx="1"/>
          </p:nvPr>
        </p:nvSpPr>
        <p:spPr>
          <a:xfrm>
            <a:off x="2589212" y="1403131"/>
            <a:ext cx="8915400" cy="4508091"/>
          </a:xfrm>
        </p:spPr>
        <p:txBody>
          <a:bodyPr>
            <a:normAutofit fontScale="92500" lnSpcReduction="20000"/>
          </a:bodyPr>
          <a:lstStyle/>
          <a:p>
            <a:r>
              <a:rPr lang="en-US" sz="2800" dirty="0"/>
              <a:t>Developed Mentor Training web site </a:t>
            </a:r>
            <a:r>
              <a:rPr lang="en-US" sz="2400" dirty="0"/>
              <a:t>(</a:t>
            </a:r>
            <a:r>
              <a:rPr lang="en-US" sz="2400" dirty="0">
                <a:hlinkClick r:id="rId3"/>
              </a:rPr>
              <a:t>https://eli.lehigh.edu/sesi/mentors</a:t>
            </a:r>
            <a:r>
              <a:rPr lang="en-US" sz="2400" dirty="0"/>
              <a:t>) </a:t>
            </a:r>
          </a:p>
          <a:p>
            <a:pPr lvl="1"/>
            <a:r>
              <a:rPr lang="en-US" sz="2400" dirty="0"/>
              <a:t>Pedagogy</a:t>
            </a:r>
          </a:p>
          <a:p>
            <a:pPr lvl="1"/>
            <a:r>
              <a:rPr lang="en-US" sz="2400" dirty="0"/>
              <a:t>Classroom Management</a:t>
            </a:r>
          </a:p>
          <a:p>
            <a:pPr lvl="1"/>
            <a:r>
              <a:rPr lang="en-US" sz="2400" dirty="0"/>
              <a:t>Interpersonal Relations</a:t>
            </a:r>
          </a:p>
          <a:p>
            <a:pPr lvl="1"/>
            <a:r>
              <a:rPr lang="en-US" sz="2400" dirty="0"/>
              <a:t>Each area has videos from Techbridge Girls (used with permission)</a:t>
            </a:r>
          </a:p>
          <a:p>
            <a:pPr lvl="1"/>
            <a:r>
              <a:rPr lang="en-US" sz="2400" dirty="0"/>
              <a:t>Good site, but underutilized by mentors</a:t>
            </a:r>
          </a:p>
          <a:p>
            <a:r>
              <a:rPr lang="en-US" sz="2600" dirty="0"/>
              <a:t>Detailed email with content, etc., for each investigation</a:t>
            </a:r>
          </a:p>
          <a:p>
            <a:r>
              <a:rPr lang="en-US" sz="2600" dirty="0"/>
              <a:t>F2F classroom training</a:t>
            </a:r>
          </a:p>
          <a:p>
            <a:r>
              <a:rPr lang="en-US" sz="2600" dirty="0"/>
              <a:t>Clearances were not required as mentors never alone with students</a:t>
            </a:r>
          </a:p>
        </p:txBody>
      </p:sp>
    </p:spTree>
    <p:extLst>
      <p:ext uri="{BB962C8B-B14F-4D97-AF65-F5344CB8AC3E}">
        <p14:creationId xmlns:p14="http://schemas.microsoft.com/office/powerpoint/2010/main" val="183239930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{D17717EA-69F3-814A-884B-FB97DB930406}tf10001069</Template>
  <TotalTime>8657</TotalTime>
  <Words>1479</Words>
  <Application>Microsoft Macintosh PowerPoint</Application>
  <PresentationFormat>Widescreen</PresentationFormat>
  <Paragraphs>269</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Times New Roman</vt:lpstr>
      <vt:lpstr>Wingdings</vt:lpstr>
      <vt:lpstr>Wingdings 3</vt:lpstr>
      <vt:lpstr>Wisp</vt:lpstr>
      <vt:lpstr>The Impact of STEM Mentors in Technology-Driven Socio-environmental Science Investigations</vt:lpstr>
      <vt:lpstr>Socio-Environmental Science Investigations (SESI)</vt:lpstr>
      <vt:lpstr>PowerPoint Presentation</vt:lpstr>
      <vt:lpstr>Study setting and participants</vt:lpstr>
      <vt:lpstr>SESI Investigations</vt:lpstr>
      <vt:lpstr>Why mentors?</vt:lpstr>
      <vt:lpstr>Mentors from a variety of contexts</vt:lpstr>
      <vt:lpstr>Mentor Recruitment &amp; Challenges</vt:lpstr>
      <vt:lpstr>Mentor Preparation</vt:lpstr>
      <vt:lpstr>Mentor activities</vt:lpstr>
      <vt:lpstr>Mentor Perception Survey (mentee)</vt:lpstr>
      <vt:lpstr>Mentee Survey results Y3 (part 1)</vt:lpstr>
      <vt:lpstr>Mentee Survey results Y3 (part 2)</vt:lpstr>
      <vt:lpstr>Impacts of mentors: TES</vt:lpstr>
      <vt:lpstr>Impact of Mentors: Tree Planting</vt:lpstr>
      <vt:lpstr>References</vt:lpstr>
      <vt:lpstr>Questions and Comments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STEM Mentors in Technology-Driven Socio-environmental Science Investigations</dc:title>
  <dc:creator>Kate Popejoy</dc:creator>
  <cp:lastModifiedBy>Kate Popejoy</cp:lastModifiedBy>
  <cp:revision>27</cp:revision>
  <dcterms:created xsi:type="dcterms:W3CDTF">2019-12-30T20:41:59Z</dcterms:created>
  <dcterms:modified xsi:type="dcterms:W3CDTF">2020-01-05T20:59:21Z</dcterms:modified>
</cp:coreProperties>
</file>