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9" r:id="rId2"/>
    <p:sldId id="274" r:id="rId3"/>
    <p:sldId id="276" r:id="rId4"/>
    <p:sldId id="277" r:id="rId5"/>
    <p:sldId id="263" r:id="rId6"/>
    <p:sldId id="278" r:id="rId7"/>
    <p:sldId id="279" r:id="rId8"/>
    <p:sldId id="281" r:id="rId9"/>
    <p:sldId id="295" r:id="rId10"/>
    <p:sldId id="296" r:id="rId11"/>
    <p:sldId id="297" r:id="rId12"/>
    <p:sldId id="299" r:id="rId13"/>
    <p:sldId id="261" r:id="rId14"/>
    <p:sldId id="28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207" autoAdjust="0"/>
  </p:normalViewPr>
  <p:slideViewPr>
    <p:cSldViewPr snapToGrid="0" snapToObjects="1">
      <p:cViewPr>
        <p:scale>
          <a:sx n="81" d="100"/>
          <a:sy n="81" d="100"/>
        </p:scale>
        <p:origin x="-84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0F788-F6D3-5E42-BD9E-034DF1022FF5}" type="datetimeFigureOut">
              <a:rPr lang="en-US" smtClean="0"/>
              <a:t>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6E5548-EA63-774A-80E9-D4843D60F9B5}" type="slidenum">
              <a:rPr lang="en-US" smtClean="0"/>
              <a:t>‹#›</a:t>
            </a:fld>
            <a:endParaRPr lang="en-US"/>
          </a:p>
        </p:txBody>
      </p:sp>
    </p:spTree>
    <p:extLst>
      <p:ext uri="{BB962C8B-B14F-4D97-AF65-F5344CB8AC3E}">
        <p14:creationId xmlns:p14="http://schemas.microsoft.com/office/powerpoint/2010/main" val="42793760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Spatial reasoning skills help us manipulate, interpret, and explain spatially referenced data and improve higher-order cognitive processes including problem solving and decision-making. These skills can be taught and learned with well-designed technologies, software, and curricula. </a:t>
            </a:r>
            <a:r>
              <a:rPr lang="en-US" dirty="0" smtClean="0">
                <a:latin typeface="Calibri" charset="0"/>
                <a:ea typeface="ＭＳ Ｐゴシック" charset="0"/>
                <a:cs typeface="ＭＳ Ｐゴシック" charset="0"/>
              </a:rPr>
              <a:t>My co-authors and myself have developed an intuitive and easy to use Web-GIS graphical</a:t>
            </a:r>
            <a:r>
              <a:rPr lang="en-US" baseline="0" dirty="0" smtClean="0">
                <a:latin typeface="Calibri" charset="0"/>
                <a:ea typeface="ＭＳ Ｐゴシック" charset="0"/>
                <a:cs typeface="ＭＳ Ｐゴシック" charset="0"/>
              </a:rPr>
              <a:t> interface</a:t>
            </a:r>
            <a:r>
              <a:rPr lang="en-US" dirty="0" smtClean="0">
                <a:latin typeface="Calibri" charset="0"/>
                <a:ea typeface="ＭＳ Ｐゴシック" charset="0"/>
                <a:cs typeface="ＭＳ Ｐゴシック" charset="0"/>
              </a:rPr>
              <a:t>.</a:t>
            </a:r>
            <a:r>
              <a:rPr lang="en-US" baseline="0" dirty="0" smtClean="0">
                <a:latin typeface="Calibri" charset="0"/>
                <a:ea typeface="ＭＳ Ｐゴシック" charset="0"/>
                <a:cs typeface="ＭＳ Ｐゴシック" charset="0"/>
              </a:rPr>
              <a:t> The </a:t>
            </a:r>
            <a:r>
              <a:rPr lang="en-US" dirty="0" smtClean="0">
                <a:latin typeface="Calibri" charset="0"/>
                <a:ea typeface="ＭＳ Ｐゴシック" charset="0"/>
                <a:cs typeface="ＭＳ Ｐゴシック" charset="0"/>
              </a:rPr>
              <a:t>Web </a:t>
            </a:r>
            <a:r>
              <a:rPr lang="en-US" dirty="0">
                <a:latin typeface="Calibri" charset="0"/>
                <a:ea typeface="ＭＳ Ｐゴシック" charset="0"/>
                <a:cs typeface="ＭＳ Ｐゴシック" charset="0"/>
              </a:rPr>
              <a:t>GIS interface </a:t>
            </a:r>
            <a:r>
              <a:rPr lang="en-US" dirty="0" smtClean="0">
                <a:latin typeface="Calibri" charset="0"/>
                <a:ea typeface="ＭＳ Ｐゴシック" charset="0"/>
                <a:cs typeface="ＭＳ Ｐゴシック" charset="0"/>
              </a:rPr>
              <a:t>facilitates </a:t>
            </a:r>
            <a:r>
              <a:rPr lang="en-US" dirty="0">
                <a:latin typeface="Calibri" charset="0"/>
                <a:ea typeface="ＭＳ Ｐゴシック" charset="0"/>
                <a:cs typeface="ＭＳ Ｐゴシック" charset="0"/>
              </a:rPr>
              <a:t>data visualization and analysis. Today, </a:t>
            </a:r>
            <a:r>
              <a:rPr lang="en-US" dirty="0" smtClean="0">
                <a:latin typeface="Calibri" charset="0"/>
                <a:ea typeface="ＭＳ Ｐゴシック" charset="0"/>
                <a:cs typeface="ＭＳ Ｐゴシック" charset="0"/>
              </a:rPr>
              <a:t>I</a:t>
            </a:r>
            <a:r>
              <a:rPr lang="en-US" baseline="0" dirty="0" smtClean="0">
                <a:latin typeface="Calibri" charset="0"/>
                <a:ea typeface="ＭＳ Ｐゴシック" charset="0"/>
                <a:cs typeface="ＭＳ Ｐゴシック" charset="0"/>
              </a:rPr>
              <a:t> will</a:t>
            </a:r>
            <a:r>
              <a:rPr lang="en-US" dirty="0" smtClean="0">
                <a:latin typeface="Calibri" charset="0"/>
                <a:ea typeface="ＭＳ Ｐゴシック" charset="0"/>
                <a:cs typeface="ＭＳ Ｐゴシック" charset="0"/>
              </a:rPr>
              <a:t> highlight </a:t>
            </a:r>
            <a:r>
              <a:rPr lang="en-US" dirty="0">
                <a:latin typeface="Calibri" charset="0"/>
                <a:ea typeface="ＭＳ Ｐゴシック" charset="0"/>
                <a:cs typeface="ＭＳ Ｐゴシック" charset="0"/>
              </a:rPr>
              <a:t>Tectonics investigations designed to augment </a:t>
            </a:r>
            <a:r>
              <a:rPr lang="en-US" dirty="0" smtClean="0">
                <a:latin typeface="Calibri" charset="0"/>
                <a:ea typeface="ＭＳ Ｐゴシック" charset="0"/>
                <a:cs typeface="ＭＳ Ｐゴシック" charset="0"/>
              </a:rPr>
              <a:t>traditional learning activities.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I will also discuss implementing a widely used college plate tectonic exercise with the same interface. Our activities, depending on what teacher</a:t>
            </a:r>
            <a:r>
              <a:rPr lang="en-US" baseline="0" dirty="0" smtClean="0">
                <a:latin typeface="Calibri" charset="0"/>
                <a:ea typeface="ＭＳ Ｐゴシック" charset="0"/>
                <a:cs typeface="ＭＳ Ｐゴシック" charset="0"/>
              </a:rPr>
              <a:t> and student </a:t>
            </a:r>
            <a:r>
              <a:rPr lang="en-US" dirty="0" err="1" smtClean="0">
                <a:latin typeface="Calibri" charset="0"/>
                <a:ea typeface="ＭＳ Ｐゴシック" charset="0"/>
                <a:cs typeface="ＭＳ Ｐゴシック" charset="0"/>
              </a:rPr>
              <a:t>scaffoling</a:t>
            </a:r>
            <a:r>
              <a:rPr lang="en-US" dirty="0" smtClean="0">
                <a:latin typeface="Calibri" charset="0"/>
                <a:ea typeface="ＭＳ Ｐゴシック" charset="0"/>
                <a:cs typeface="ＭＳ Ｐゴシック" charset="0"/>
              </a:rPr>
              <a:t> are</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used, are appropriate and effective from middle school through college classrooms.</a:t>
            </a: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Our research </a:t>
            </a:r>
            <a:r>
              <a:rPr lang="en-US" dirty="0">
                <a:latin typeface="Calibri" charset="0"/>
                <a:ea typeface="ＭＳ Ｐゴシック" charset="0"/>
                <a:cs typeface="ＭＳ Ｐゴシック" charset="0"/>
              </a:rPr>
              <a:t>team includes a </a:t>
            </a:r>
            <a:r>
              <a:rPr lang="en-US" dirty="0" smtClean="0">
                <a:latin typeface="Calibri" charset="0"/>
                <a:ea typeface="ＭＳ Ｐゴシック" charset="0"/>
                <a:cs typeface="ＭＳ Ｐゴシック" charset="0"/>
              </a:rPr>
              <a:t>includes a colleague from my department Dork</a:t>
            </a:r>
            <a:r>
              <a:rPr lang="en-US" baseline="0" dirty="0" smtClean="0">
                <a:latin typeface="Calibri" charset="0"/>
                <a:ea typeface="ＭＳ Ｐゴシック" charset="0"/>
                <a:cs typeface="ＭＳ Ｐゴシック" charset="0"/>
              </a:rPr>
              <a:t> </a:t>
            </a:r>
            <a:r>
              <a:rPr lang="en-US" baseline="0" dirty="0" err="1" smtClean="0">
                <a:latin typeface="Calibri" charset="0"/>
                <a:ea typeface="ＭＳ Ｐゴシック" charset="0"/>
                <a:cs typeface="ＭＳ Ｐゴシック" charset="0"/>
              </a:rPr>
              <a:t>Sahagian</a:t>
            </a:r>
            <a:r>
              <a:rPr lang="en-US" baseline="0" dirty="0" smtClean="0">
                <a:latin typeface="Calibri" charset="0"/>
                <a:ea typeface="ＭＳ Ｐゴシック" charset="0"/>
                <a:cs typeface="ＭＳ Ｐゴシック" charset="0"/>
              </a:rPr>
              <a:t>, Alec </a:t>
            </a:r>
            <a:r>
              <a:rPr lang="en-US" baseline="0" dirty="0" err="1" smtClean="0">
                <a:latin typeface="Calibri" charset="0"/>
                <a:ea typeface="ＭＳ Ｐゴシック" charset="0"/>
                <a:cs typeface="ＭＳ Ｐゴシック" charset="0"/>
              </a:rPr>
              <a:t>Bodzin</a:t>
            </a:r>
            <a:r>
              <a:rPr lang="en-US" baseline="0" dirty="0" smtClean="0">
                <a:latin typeface="Calibri" charset="0"/>
                <a:ea typeface="ＭＳ Ｐゴシック" charset="0"/>
                <a:cs typeface="ＭＳ Ｐゴシック" charset="0"/>
              </a:rPr>
              <a:t> from Lehigh’s College of Education, Scott </a:t>
            </a:r>
            <a:r>
              <a:rPr lang="en-US" baseline="0" dirty="0" err="1" smtClean="0">
                <a:latin typeface="Calibri" charset="0"/>
                <a:ea typeface="ＭＳ Ｐゴシック" charset="0"/>
                <a:cs typeface="ＭＳ Ｐゴシック" charset="0"/>
              </a:rPr>
              <a:t>Rutzmoser</a:t>
            </a:r>
            <a:r>
              <a:rPr lang="en-US" baseline="0" dirty="0" smtClean="0">
                <a:latin typeface="Calibri" charset="0"/>
                <a:ea typeface="ＭＳ Ｐゴシック" charset="0"/>
                <a:cs typeface="ＭＳ Ｐゴシック" charset="0"/>
              </a:rPr>
              <a:t>, a GIS specialist from Library and Technology Services, and RAs. The work by Lenny </a:t>
            </a:r>
            <a:r>
              <a:rPr lang="en-US" baseline="0" dirty="0" err="1" smtClean="0">
                <a:latin typeface="Calibri" charset="0"/>
                <a:ea typeface="ＭＳ Ｐゴシック" charset="0"/>
                <a:cs typeface="ＭＳ Ｐゴシック" charset="0"/>
              </a:rPr>
              <a:t>Acuta</a:t>
            </a:r>
            <a:r>
              <a:rPr lang="en-US" baseline="0" dirty="0" smtClean="0">
                <a:latin typeface="Calibri" charset="0"/>
                <a:ea typeface="ＭＳ Ｐゴシック" charset="0"/>
                <a:cs typeface="ＭＳ Ｐゴシック" charset="0"/>
              </a:rPr>
              <a:t> on the plate game is featured today.</a:t>
            </a:r>
            <a:endParaRPr lang="en-US" dirty="0">
              <a:latin typeface="Calibri" charset="0"/>
              <a:ea typeface="ＭＳ Ｐゴシック" charset="0"/>
              <a:cs typeface="ＭＳ Ｐゴシック"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5BE868B1-7BD0-9C41-89EC-AF1F3AD646C8}"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Magnetic anomalies,</a:t>
            </a:r>
            <a:r>
              <a:rPr lang="en-US" baseline="0" dirty="0" smtClean="0"/>
              <a:t> earthquake epicenters, and volcano locations appear with cursor rollover over ship tracts, marine locations  or legend click. The data layers also include drilling records, bathymetry, heat flow, and geologic records including orogenic events, an accreted </a:t>
            </a:r>
            <a:r>
              <a:rPr lang="en-US" baseline="0" dirty="0" err="1" smtClean="0"/>
              <a:t>terrane</a:t>
            </a:r>
            <a:r>
              <a:rPr lang="en-US" baseline="0" dirty="0" smtClean="0"/>
              <a:t> and modern and ancient basins.  Students begin by correlating internally consistent magnetic anomaly record, drilling records, and marine geophysical records to generate an Age of the Ocean Floor Map. The drilling records include </a:t>
            </a:r>
            <a:r>
              <a:rPr lang="en-US" baseline="0" dirty="0" err="1" smtClean="0"/>
              <a:t>biostratigraphic</a:t>
            </a:r>
            <a:r>
              <a:rPr lang="en-US" baseline="0" dirty="0" smtClean="0"/>
              <a:t> data and appropriate age-thickness and depth-sediment type relations. The toolbox includes drawing tools, a text editor, and continental shapes.</a:t>
            </a:r>
            <a:endParaRPr lang="en-US" dirty="0"/>
          </a:p>
        </p:txBody>
      </p:sp>
      <p:sp>
        <p:nvSpPr>
          <p:cNvPr id="4" name="Slide Number Placeholder 3"/>
          <p:cNvSpPr>
            <a:spLocks noGrp="1"/>
          </p:cNvSpPr>
          <p:nvPr>
            <p:ph type="sldNum" sz="quarter" idx="10"/>
          </p:nvPr>
        </p:nvSpPr>
        <p:spPr/>
        <p:txBody>
          <a:bodyPr/>
          <a:lstStyle/>
          <a:p>
            <a:fld id="{BD159B5F-8E88-DB4B-88CA-FAC95C34CF9B}" type="slidenum">
              <a:rPr lang="en-US" smtClean="0"/>
              <a:t>10</a:t>
            </a:fld>
            <a:endParaRPr lang="en-US"/>
          </a:p>
        </p:txBody>
      </p:sp>
    </p:spTree>
    <p:extLst>
      <p:ext uri="{BB962C8B-B14F-4D97-AF65-F5344CB8AC3E}">
        <p14:creationId xmlns:p14="http://schemas.microsoft.com/office/powerpoint/2010/main" val="224759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of the first 3 hour</a:t>
            </a:r>
            <a:r>
              <a:rPr lang="en-US" baseline="0" dirty="0" smtClean="0"/>
              <a:t> </a:t>
            </a:r>
            <a:r>
              <a:rPr lang="en-US" dirty="0" smtClean="0"/>
              <a:t>laboratory period,</a:t>
            </a:r>
            <a:r>
              <a:rPr lang="en-US" baseline="0" dirty="0" smtClean="0"/>
              <a:t> the age of the ocean floor is mapped and Present Plate Boundaries are determined. Divergent boundaries, convergent boundaries, and transform boundaries are shown in red, black, and blue, respectively. Real-time instructor feedback is facilitated by the web-GIS. Projection in a computer classroom makes coaching the assignment easy. Note the variable rates throughout the ocean.</a:t>
            </a:r>
            <a:endParaRPr lang="en-US" dirty="0"/>
          </a:p>
        </p:txBody>
      </p:sp>
      <p:sp>
        <p:nvSpPr>
          <p:cNvPr id="4" name="Slide Number Placeholder 3"/>
          <p:cNvSpPr>
            <a:spLocks noGrp="1"/>
          </p:cNvSpPr>
          <p:nvPr>
            <p:ph type="sldNum" sz="quarter" idx="10"/>
          </p:nvPr>
        </p:nvSpPr>
        <p:spPr/>
        <p:txBody>
          <a:bodyPr/>
          <a:lstStyle/>
          <a:p>
            <a:fld id="{BD159B5F-8E88-DB4B-88CA-FAC95C34CF9B}" type="slidenum">
              <a:rPr lang="en-US" smtClean="0"/>
              <a:t>11</a:t>
            </a:fld>
            <a:endParaRPr lang="en-US"/>
          </a:p>
        </p:txBody>
      </p:sp>
    </p:spTree>
    <p:extLst>
      <p:ext uri="{BB962C8B-B14F-4D97-AF65-F5344CB8AC3E}">
        <p14:creationId xmlns:p14="http://schemas.microsoft.com/office/powerpoint/2010/main" val="8802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the age of the ocean is created, students use continental shapes to restore ridge spreading to generate restorations at assigned time periods.  Spreading rate and ocean sedimentation embellishments are built into the data sets.</a:t>
            </a:r>
          </a:p>
          <a:p>
            <a:endParaRPr lang="en-US" dirty="0" smtClean="0"/>
          </a:p>
          <a:p>
            <a:r>
              <a:rPr lang="en-US" dirty="0" smtClean="0"/>
              <a:t>Student sequentially complete restorations, in or out of class, they can log into their evolving assignment and submit their work electronically</a:t>
            </a:r>
            <a:r>
              <a:rPr lang="en-US" baseline="0" dirty="0" smtClean="0"/>
              <a:t> when it is completed.</a:t>
            </a:r>
          </a:p>
          <a:p>
            <a:endParaRPr lang="en-US" baseline="0" dirty="0" smtClean="0"/>
          </a:p>
          <a:p>
            <a:r>
              <a:rPr lang="en-US" baseline="0" dirty="0" smtClean="0"/>
              <a:t> Enhancements currently under development include full marine bathymetry, heat flow, sediment records and magnetic data sets.  Once these raster </a:t>
            </a:r>
            <a:r>
              <a:rPr lang="en-US" baseline="0" dirty="0" err="1" smtClean="0"/>
              <a:t>coverages</a:t>
            </a:r>
            <a:r>
              <a:rPr lang="en-US" baseline="0" dirty="0" smtClean="0"/>
              <a:t> are incorporated, students will generate data of their choosing with an allowed budget as motivation.  The revised assignment will be piloted in the spring 2015 semester.</a:t>
            </a:r>
          </a:p>
        </p:txBody>
      </p:sp>
      <p:sp>
        <p:nvSpPr>
          <p:cNvPr id="4" name="Slide Number Placeholder 3"/>
          <p:cNvSpPr>
            <a:spLocks noGrp="1"/>
          </p:cNvSpPr>
          <p:nvPr>
            <p:ph type="sldNum" sz="quarter" idx="10"/>
          </p:nvPr>
        </p:nvSpPr>
        <p:spPr/>
        <p:txBody>
          <a:bodyPr/>
          <a:lstStyle/>
          <a:p>
            <a:fld id="{BD159B5F-8E88-DB4B-88CA-FAC95C34CF9B}" type="slidenum">
              <a:rPr lang="en-US" smtClean="0"/>
              <a:t>12</a:t>
            </a:fld>
            <a:endParaRPr lang="en-US"/>
          </a:p>
        </p:txBody>
      </p:sp>
    </p:spTree>
    <p:extLst>
      <p:ext uri="{BB962C8B-B14F-4D97-AF65-F5344CB8AC3E}">
        <p14:creationId xmlns:p14="http://schemas.microsoft.com/office/powerpoint/2010/main" val="1726662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F9B7A443-550F-D948-B095-9D3B7148C956}"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These investigations are available </a:t>
            </a:r>
            <a:r>
              <a:rPr lang="en-US" dirty="0" smtClean="0">
                <a:latin typeface="Calibri" charset="0"/>
                <a:ea typeface="ＭＳ Ｐゴシック" charset="0"/>
                <a:cs typeface="ＭＳ Ｐゴシック" charset="0"/>
              </a:rPr>
              <a:t>on our Environmental </a:t>
            </a:r>
            <a:r>
              <a:rPr lang="en-US" dirty="0">
                <a:latin typeface="Calibri" charset="0"/>
                <a:ea typeface="ＭＳ Ｐゴシック" charset="0"/>
                <a:cs typeface="ＭＳ Ｐゴシック" charset="0"/>
              </a:rPr>
              <a:t>Literacy and Inquiry website. </a:t>
            </a:r>
            <a:r>
              <a:rPr lang="en-US" dirty="0" smtClean="0">
                <a:latin typeface="Calibri" charset="0"/>
                <a:ea typeface="ＭＳ Ｐゴシック" charset="0"/>
                <a:cs typeface="ＭＳ Ｐゴシック" charset="0"/>
              </a:rPr>
              <a:t>This is what you will see when you visit the Tectonics home </a:t>
            </a:r>
            <a:r>
              <a:rPr lang="en-US" dirty="0" smtClean="0">
                <a:latin typeface="Calibri" charset="0"/>
                <a:ea typeface="ＭＳ Ｐゴシック" charset="0"/>
                <a:cs typeface="ＭＳ Ｐゴシック" charset="0"/>
              </a:rPr>
              <a:t>page.</a:t>
            </a:r>
            <a:r>
              <a:rPr lang="en-US" baseline="0"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Much </a:t>
            </a:r>
            <a:r>
              <a:rPr lang="en-US" dirty="0" smtClean="0">
                <a:latin typeface="Calibri" charset="0"/>
                <a:ea typeface="ＭＳ Ｐゴシック" charset="0"/>
                <a:cs typeface="ＭＳ Ｐゴシック" charset="0"/>
              </a:rPr>
              <a:t>of the curriculum we house on the ELI website</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is </a:t>
            </a:r>
            <a:r>
              <a:rPr lang="en-US" baseline="0" dirty="0" smtClean="0">
                <a:latin typeface="Calibri" charset="0"/>
                <a:ea typeface="ＭＳ Ｐゴシック" charset="0"/>
                <a:cs typeface="ＭＳ Ｐゴシック" charset="0"/>
              </a:rPr>
              <a:t>for </a:t>
            </a:r>
            <a:r>
              <a:rPr lang="en-US" dirty="0" smtClean="0">
                <a:latin typeface="Calibri" charset="0"/>
                <a:ea typeface="ＭＳ Ｐゴシック" charset="0"/>
                <a:cs typeface="ＭＳ Ｐゴシック" charset="0"/>
              </a:rPr>
              <a:t>middle </a:t>
            </a:r>
            <a:r>
              <a:rPr lang="en-US" dirty="0">
                <a:latin typeface="Calibri" charset="0"/>
                <a:ea typeface="ＭＳ Ｐゴシック" charset="0"/>
                <a:cs typeface="ＭＳ Ｐゴシック" charset="0"/>
              </a:rPr>
              <a:t>school students, </a:t>
            </a:r>
            <a:r>
              <a:rPr lang="en-US" dirty="0" smtClean="0">
                <a:latin typeface="Calibri" charset="0"/>
                <a:ea typeface="ＭＳ Ｐゴシック" charset="0"/>
                <a:cs typeface="ＭＳ Ｐゴシック" charset="0"/>
              </a:rPr>
              <a:t>examples include </a:t>
            </a:r>
            <a:r>
              <a:rPr lang="en-US" dirty="0">
                <a:latin typeface="Calibri" charset="0"/>
                <a:ea typeface="ＭＳ Ｐゴシック" charset="0"/>
                <a:cs typeface="ＭＳ Ｐゴシック" charset="0"/>
              </a:rPr>
              <a:t>an 8 week Energy unit, a 3 week Climate unit and a 3 week Land Use </a:t>
            </a:r>
            <a:r>
              <a:rPr lang="en-US" dirty="0" smtClean="0">
                <a:latin typeface="Calibri" charset="0"/>
                <a:ea typeface="ＭＳ Ｐゴシック" charset="0"/>
                <a:cs typeface="ＭＳ Ｐゴシック" charset="0"/>
              </a:rPr>
              <a:t>unit the Tectonics activities I will show today are also housed there, as our many of our</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papers </a:t>
            </a:r>
            <a:r>
              <a:rPr lang="en-US" dirty="0">
                <a:latin typeface="Calibri" charset="0"/>
                <a:ea typeface="ＭＳ Ｐゴシック" charset="0"/>
                <a:cs typeface="ＭＳ Ｐゴシック" charset="0"/>
              </a:rPr>
              <a:t>and </a:t>
            </a:r>
            <a:r>
              <a:rPr lang="en-US" dirty="0" smtClean="0">
                <a:latin typeface="Calibri" charset="0"/>
                <a:ea typeface="ＭＳ Ｐゴシック" charset="0"/>
                <a:cs typeface="ＭＳ Ｐゴシック" charset="0"/>
              </a:rPr>
              <a:t>presentations </a:t>
            </a:r>
            <a:r>
              <a:rPr lang="en-US" dirty="0">
                <a:latin typeface="Calibri" charset="0"/>
                <a:ea typeface="ＭＳ Ｐゴシック" charset="0"/>
                <a:cs typeface="ＭＳ Ｐゴシック" charset="0"/>
              </a:rPr>
              <a:t>that have resulted from our groups collaborative </a:t>
            </a:r>
            <a:r>
              <a:rPr lang="en-US" dirty="0" smtClean="0">
                <a:latin typeface="Calibri" charset="0"/>
                <a:ea typeface="ＭＳ Ｐゴシック" charset="0"/>
                <a:cs typeface="ＭＳ Ｐゴシック" charset="0"/>
              </a:rPr>
              <a:t>efforts. </a:t>
            </a:r>
            <a:r>
              <a:rPr lang="en-US" dirty="0" smtClean="0">
                <a:latin typeface="Calibri" charset="0"/>
                <a:ea typeface="ＭＳ Ｐゴシック" charset="0"/>
                <a:cs typeface="ＭＳ Ｐゴシック" charset="0"/>
              </a:rPr>
              <a:t>Today </a:t>
            </a:r>
            <a:r>
              <a:rPr lang="en-US" dirty="0" smtClean="0">
                <a:latin typeface="Calibri" charset="0"/>
                <a:ea typeface="ＭＳ Ｐゴシック" charset="0"/>
                <a:cs typeface="ＭＳ Ｐゴシック" charset="0"/>
              </a:rPr>
              <a:t>I</a:t>
            </a:r>
            <a:r>
              <a:rPr lang="en-US" altLang="ja-JP" dirty="0" smtClean="0">
                <a:latin typeface="Calibri" charset="0"/>
                <a:ea typeface="ＭＳ Ｐゴシック" charset="0"/>
                <a:cs typeface="ＭＳ Ｐゴシック" charset="0"/>
              </a:rPr>
              <a:t> will</a:t>
            </a:r>
            <a:r>
              <a:rPr lang="en-US" dirty="0" smtClean="0">
                <a:latin typeface="Calibri" charset="0"/>
                <a:ea typeface="ＭＳ Ｐゴシック" charset="0"/>
                <a:cs typeface="ＭＳ Ｐゴシック" charset="0"/>
              </a:rPr>
              <a:t> highlight </a:t>
            </a:r>
            <a:r>
              <a:rPr lang="en-US" dirty="0">
                <a:latin typeface="Calibri" charset="0"/>
                <a:ea typeface="ＭＳ Ｐゴシック" charset="0"/>
                <a:cs typeface="ＭＳ Ｐゴシック" charset="0"/>
              </a:rPr>
              <a:t>a few of the curricular enhancements to demonstrate the GIS interface and tool box </a:t>
            </a:r>
            <a:r>
              <a:rPr lang="en-US" dirty="0" err="1" smtClean="0">
                <a:latin typeface="Calibri" charset="0"/>
                <a:ea typeface="ＭＳ Ｐゴシック" charset="0"/>
                <a:cs typeface="ＭＳ Ｐゴシック" charset="0"/>
              </a:rPr>
              <a:t>wigits</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that we have developed. </a:t>
            </a:r>
            <a:endParaRPr lang="en-US" dirty="0" smtClean="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 </a:t>
            </a:r>
            <a:r>
              <a:rPr lang="en-US" dirty="0" err="1" smtClean="0">
                <a:latin typeface="Calibri" charset="0"/>
                <a:ea typeface="ＭＳ Ｐゴシック" charset="0"/>
                <a:cs typeface="ＭＳ Ｐゴシック" charset="0"/>
              </a:rPr>
              <a:t>javascript</a:t>
            </a:r>
            <a:r>
              <a:rPr lang="en-US" dirty="0" smtClean="0">
                <a:latin typeface="Calibri" charset="0"/>
                <a:ea typeface="ＭＳ Ｐゴシック" charset="0"/>
                <a:cs typeface="ＭＳ Ｐゴシック" charset="0"/>
              </a:rPr>
              <a:t> based Web GIS was created to be platform independent, meaning it can be used on tablets, laptops, cell-phones, and desktop computers with no special software.</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Content and pedagogical supports for teachers to implement the investigations were also created and presented as both written documents and video walk-throughs and tutorials</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0F4D6172-CA95-7B4B-8686-2FD1CB83CF8E}"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Here is a simple start for beginning students, where students </a:t>
            </a:r>
            <a:r>
              <a:rPr lang="en-US" dirty="0">
                <a:latin typeface="Calibri" charset="0"/>
                <a:ea typeface="ＭＳ Ｐゴシック" charset="0"/>
                <a:cs typeface="ＭＳ Ｐゴシック" charset="0"/>
              </a:rPr>
              <a:t>locate tectonic hazards near their location. This takes advantage of the location function now built in to many devices.  They will:</a:t>
            </a:r>
          </a:p>
          <a:p>
            <a:pPr eaLnBrk="1" hangingPunct="1">
              <a:spcBef>
                <a:spcPct val="0"/>
              </a:spcBef>
            </a:pPr>
            <a:r>
              <a:rPr lang="en-US" dirty="0">
                <a:latin typeface="Calibri" charset="0"/>
                <a:ea typeface="ＭＳ Ｐゴシック" charset="0"/>
                <a:cs typeface="ＭＳ Ｐゴシック" charset="0"/>
              </a:rPr>
              <a:t>• Discover where the most recent earthquake occurred near their location and where the nearest volcano is located.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 Investigate how geologic hazards are distributed around the globe and infer how this is related to plate tectonics.</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On screen is a view of the web GIS with </a:t>
            </a:r>
            <a:r>
              <a:rPr lang="en-US" dirty="0" smtClean="0">
                <a:latin typeface="Calibri" charset="0"/>
                <a:ea typeface="ＭＳ Ｐゴシック" charset="0"/>
                <a:cs typeface="ＭＳ Ｐゴシック" charset="0"/>
              </a:rPr>
              <a:t>earthquakes</a:t>
            </a:r>
            <a:r>
              <a:rPr lang="en-US" baseline="0" dirty="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epicenters,</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volcanoes, </a:t>
            </a:r>
            <a:r>
              <a:rPr lang="en-US" dirty="0" smtClean="0">
                <a:latin typeface="Calibri" charset="0"/>
                <a:ea typeface="ＭＳ Ｐゴシック" charset="0"/>
                <a:cs typeface="ＭＳ Ｐゴシック" charset="0"/>
              </a:rPr>
              <a:t>plate </a:t>
            </a:r>
            <a:r>
              <a:rPr lang="en-US" dirty="0">
                <a:latin typeface="Calibri" charset="0"/>
                <a:ea typeface="ＭＳ Ｐゴシック" charset="0"/>
                <a:cs typeface="ＭＳ Ｐゴシック" charset="0"/>
              </a:rPr>
              <a:t>boundaries </a:t>
            </a:r>
            <a:r>
              <a:rPr lang="en-US" dirty="0" smtClean="0">
                <a:latin typeface="Calibri" charset="0"/>
                <a:ea typeface="ＭＳ Ｐゴシック" charset="0"/>
                <a:cs typeface="ＭＳ Ｐゴシック" charset="0"/>
              </a:rPr>
              <a:t>layers and the USGS tectonic hazards layers </a:t>
            </a:r>
            <a:r>
              <a:rPr lang="en-US" dirty="0">
                <a:latin typeface="Calibri" charset="0"/>
                <a:ea typeface="ＭＳ Ｐゴシック" charset="0"/>
                <a:cs typeface="ＭＳ Ｐゴシック" charset="0"/>
              </a:rPr>
              <a:t>turned on.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Students can focus the map on their location by either using the </a:t>
            </a:r>
            <a:r>
              <a:rPr lang="en-US" dirty="0" err="1">
                <a:latin typeface="Calibri" charset="0"/>
                <a:ea typeface="ＭＳ Ｐゴシック" charset="0"/>
                <a:cs typeface="ＭＳ Ｐゴシック" charset="0"/>
              </a:rPr>
              <a:t>gps</a:t>
            </a:r>
            <a:r>
              <a:rPr lang="en-US" dirty="0">
                <a:latin typeface="Calibri" charset="0"/>
                <a:ea typeface="ＭＳ Ｐゴシック" charset="0"/>
                <a:cs typeface="ＭＳ Ｐゴシック" charset="0"/>
              </a:rPr>
              <a:t> feature on their computer, or typing in their address to the find my location</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Students can use a measure tool to determine the distance from their location to the nearest geologic </a:t>
            </a:r>
            <a:r>
              <a:rPr lang="en-US" dirty="0" smtClean="0">
                <a:latin typeface="Calibri" charset="0"/>
                <a:ea typeface="ＭＳ Ｐゴシック" charset="0"/>
                <a:cs typeface="ＭＳ Ｐゴシック" charset="0"/>
              </a:rPr>
              <a:t>hazard</a:t>
            </a:r>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4C77D7B7-8494-F84A-AFE3-37A22F580290}"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Some of the Legend Features:</a:t>
            </a:r>
          </a:p>
          <a:p>
            <a:pPr eaLnBrk="1" hangingPunct="1">
              <a:spcBef>
                <a:spcPct val="0"/>
              </a:spcBef>
            </a:pPr>
            <a:r>
              <a:rPr lang="en-US" dirty="0" smtClean="0">
                <a:latin typeface="Calibri" charset="0"/>
                <a:ea typeface="ＭＳ Ｐゴシック" charset="0"/>
                <a:cs typeface="ＭＳ Ｐゴシック" charset="0"/>
              </a:rPr>
              <a:t>Customized GIS for different investigations. </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For </a:t>
            </a:r>
            <a:r>
              <a:rPr lang="en-US" dirty="0">
                <a:latin typeface="Calibri" charset="0"/>
                <a:ea typeface="ＭＳ Ｐゴシック" charset="0"/>
                <a:cs typeface="ＭＳ Ｐゴシック" charset="0"/>
              </a:rPr>
              <a:t>Epicenters we have a Earthquake Query tool and </a:t>
            </a:r>
            <a:r>
              <a:rPr lang="en-US" dirty="0" err="1">
                <a:latin typeface="Calibri" charset="0"/>
                <a:ea typeface="ＭＳ Ｐゴシック" charset="0"/>
                <a:cs typeface="ＭＳ Ｐゴシック" charset="0"/>
              </a:rPr>
              <a:t>coverages</a:t>
            </a:r>
            <a:r>
              <a:rPr lang="en-US" dirty="0">
                <a:latin typeface="Calibri" charset="0"/>
                <a:ea typeface="ＭＳ Ｐゴシック" charset="0"/>
                <a:cs typeface="ＭＳ Ｐゴシック" charset="0"/>
              </a:rPr>
              <a:t> that parse the data </a:t>
            </a:r>
            <a:r>
              <a:rPr lang="en-US" dirty="0" smtClean="0">
                <a:latin typeface="Calibri" charset="0"/>
                <a:ea typeface="ＭＳ Ｐゴシック" charset="0"/>
                <a:cs typeface="ＭＳ Ｐゴシック" charset="0"/>
              </a:rPr>
              <a:t>sets to </a:t>
            </a:r>
            <a:r>
              <a:rPr lang="en-US" dirty="0">
                <a:latin typeface="Calibri" charset="0"/>
                <a:ea typeface="ＭＳ Ｐゴシック" charset="0"/>
                <a:cs typeface="ＭＳ Ｐゴシック" charset="0"/>
              </a:rPr>
              <a:t>support specific </a:t>
            </a:r>
            <a:r>
              <a:rPr lang="en-US" dirty="0" smtClean="0">
                <a:latin typeface="Calibri" charset="0"/>
                <a:ea typeface="ＭＳ Ｐゴシック" charset="0"/>
                <a:cs typeface="ＭＳ Ｐゴシック" charset="0"/>
              </a:rPr>
              <a:t>activities: for example </a:t>
            </a:r>
            <a:r>
              <a:rPr lang="en-US" dirty="0">
                <a:latin typeface="Calibri" charset="0"/>
                <a:ea typeface="ＭＳ Ｐゴシック" charset="0"/>
                <a:cs typeface="ＭＳ Ｐゴシック" charset="0"/>
              </a:rPr>
              <a:t>historic earthquakes along the San Andres, large </a:t>
            </a:r>
            <a:r>
              <a:rPr lang="en-US" dirty="0" smtClean="0">
                <a:latin typeface="Calibri" charset="0"/>
                <a:ea typeface="ＭＳ Ｐゴシック" charset="0"/>
                <a:cs typeface="ＭＳ Ｐゴシック" charset="0"/>
              </a:rPr>
              <a:t>magnitude events, foci</a:t>
            </a:r>
            <a:r>
              <a:rPr lang="en-US" baseline="0" dirty="0" smtClean="0">
                <a:latin typeface="Calibri" charset="0"/>
                <a:ea typeface="ＭＳ Ｐゴシック" charset="0"/>
                <a:cs typeface="ＭＳ Ｐゴシック" charset="0"/>
              </a:rPr>
              <a:t> depth ranges, earthquake type, </a:t>
            </a:r>
            <a:r>
              <a:rPr lang="en-US" dirty="0" smtClean="0">
                <a:latin typeface="Calibri" charset="0"/>
                <a:ea typeface="ＭＳ Ｐゴシック" charset="0"/>
                <a:cs typeface="ＭＳ Ｐゴシック" charset="0"/>
              </a:rPr>
              <a:t>all  </a:t>
            </a:r>
            <a:r>
              <a:rPr lang="en-US" dirty="0">
                <a:latin typeface="Calibri" charset="0"/>
                <a:ea typeface="ＭＳ Ｐゴシック" charset="0"/>
                <a:cs typeface="ＭＳ Ｐゴシック" charset="0"/>
              </a:rPr>
              <a:t>M4 </a:t>
            </a:r>
            <a:r>
              <a:rPr lang="en-US" dirty="0" smtClean="0">
                <a:latin typeface="Calibri" charset="0"/>
                <a:ea typeface="ＭＳ Ｐゴシック" charset="0"/>
                <a:cs typeface="ＭＳ Ｐゴシック" charset="0"/>
              </a:rPr>
              <a:t>or greater events for </a:t>
            </a:r>
            <a:r>
              <a:rPr lang="en-US" dirty="0">
                <a:latin typeface="Calibri" charset="0"/>
                <a:ea typeface="ＭＳ Ｐゴシック" charset="0"/>
                <a:cs typeface="ＭＳ Ｐゴシック" charset="0"/>
              </a:rPr>
              <a:t>2 year </a:t>
            </a:r>
            <a:r>
              <a:rPr lang="en-US" dirty="0" smtClean="0">
                <a:latin typeface="Calibri" charset="0"/>
                <a:ea typeface="ＭＳ Ｐゴシック" charset="0"/>
                <a:cs typeface="ＭＳ Ｐゴシック" charset="0"/>
              </a:rPr>
              <a:t>period, a time window that controls </a:t>
            </a:r>
            <a:r>
              <a:rPr lang="en-US" dirty="0">
                <a:latin typeface="Calibri" charset="0"/>
                <a:ea typeface="ＭＳ Ｐゴシック" charset="0"/>
                <a:cs typeface="ＭＳ Ｐゴシック" charset="0"/>
              </a:rPr>
              <a:t>load </a:t>
            </a:r>
            <a:r>
              <a:rPr lang="en-US" dirty="0" smtClean="0">
                <a:latin typeface="Calibri" charset="0"/>
                <a:ea typeface="ＭＳ Ｐゴシック" charset="0"/>
                <a:cs typeface="ＭＳ Ｐゴシック" charset="0"/>
              </a:rPr>
              <a:t>times </a:t>
            </a: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Volcanoes are separated  by type/composition</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The inset expands CA to show GPS vectors from UNAVCO and historic earthquakes. </a:t>
            </a:r>
          </a:p>
          <a:p>
            <a:pPr eaLnBrk="1" hangingPunct="1">
              <a:spcBef>
                <a:spcPct val="0"/>
              </a:spcBef>
            </a:pPr>
            <a:r>
              <a:rPr lang="en-US" dirty="0" smtClean="0">
                <a:latin typeface="Calibri" charset="0"/>
                <a:ea typeface="ＭＳ Ｐゴシック" charset="0"/>
                <a:cs typeface="ＭＳ Ｐゴシック" charset="0"/>
              </a:rPr>
              <a:t>We </a:t>
            </a:r>
            <a:r>
              <a:rPr lang="en-US" dirty="0">
                <a:latin typeface="Calibri" charset="0"/>
                <a:ea typeface="ＭＳ Ｐゴシック" charset="0"/>
                <a:cs typeface="ＭＳ Ｐゴシック" charset="0"/>
              </a:rPr>
              <a:t>use current data from USGS, NASA, UNAVCO, </a:t>
            </a:r>
            <a:r>
              <a:rPr lang="en-US" dirty="0" smtClean="0">
                <a:latin typeface="Calibri" charset="0"/>
                <a:ea typeface="ＭＳ Ｐゴシック" charset="0"/>
                <a:cs typeface="ＭＳ Ｐゴシック" charset="0"/>
              </a:rPr>
              <a:t>Smithsonian Volcano Repository</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Computer location feature, measurement tools, and external links to data and resources.</a:t>
            </a:r>
            <a:endParaRPr lang="en-US" dirty="0">
              <a:latin typeface="Calibri" charset="0"/>
              <a:ea typeface="ＭＳ Ｐゴシック" charset="0"/>
              <a:cs typeface="ＭＳ Ｐゴシック"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28DBC979-8F98-1B45-B8D2-0E8719A79868}"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Coverages</a:t>
            </a:r>
            <a:r>
              <a:rPr lang="en-US" dirty="0" smtClean="0"/>
              <a:t> of earthquake epicenters and age of the ocean</a:t>
            </a:r>
            <a:r>
              <a:rPr lang="en-US" baseline="0" dirty="0" smtClean="0"/>
              <a:t> </a:t>
            </a:r>
            <a:r>
              <a:rPr lang="en-US" dirty="0" smtClean="0"/>
              <a:t>floor are used with the draw tool to elucidate the Mid-Atlantic Ridge</a:t>
            </a:r>
            <a:r>
              <a:rPr lang="en-US" baseline="0" dirty="0" smtClean="0"/>
              <a:t> </a:t>
            </a:r>
            <a:r>
              <a:rPr lang="en-US" dirty="0" smtClean="0"/>
              <a:t>plate boundary and helps students discover the difference between</a:t>
            </a:r>
            <a:r>
              <a:rPr lang="en-US" baseline="0" dirty="0" smtClean="0"/>
              <a:t> </a:t>
            </a:r>
            <a:r>
              <a:rPr lang="en-US" dirty="0" smtClean="0"/>
              <a:t>transform faults and fracture zones</a:t>
            </a:r>
            <a:r>
              <a:rPr lang="en-US" baseline="0" dirty="0" smtClean="0"/>
              <a:t> at a mid-ocean ridge</a:t>
            </a:r>
          </a:p>
          <a:p>
            <a:endParaRPr lang="en-US" baseline="0" dirty="0" smtClean="0"/>
          </a:p>
          <a:p>
            <a:pPr eaLnBrk="1" hangingPunct="1">
              <a:spcBef>
                <a:spcPct val="0"/>
              </a:spcBef>
            </a:pPr>
            <a:r>
              <a:rPr lang="en-US" dirty="0" smtClean="0">
                <a:latin typeface="Calibri" charset="0"/>
                <a:ea typeface="ＭＳ Ｐゴシック" charset="0"/>
                <a:cs typeface="ＭＳ Ｐゴシック" charset="0"/>
              </a:rPr>
              <a:t>Here they locate the Charlie-Gibbs Fracture zone using earthquake and age of the ocean floor data.</a:t>
            </a:r>
            <a:r>
              <a:rPr lang="en-US" baseline="0" dirty="0" smtClean="0">
                <a:latin typeface="Calibri" charset="0"/>
                <a:ea typeface="ＭＳ Ｐゴシック" charset="0"/>
                <a:cs typeface="ＭＳ Ｐゴシック" charset="0"/>
              </a:rPr>
              <a:t> T</a:t>
            </a:r>
            <a:r>
              <a:rPr lang="en-US" dirty="0" smtClean="0">
                <a:latin typeface="Calibri" charset="0"/>
                <a:ea typeface="ＭＳ Ｐゴシック" charset="0"/>
                <a:cs typeface="ＭＳ Ｐゴシック" charset="0"/>
              </a:rPr>
              <a:t>hen they use a draw tool to indicate plate motion and by comparing the relative plate motions across the ridge distinguish between Transform faults and Fracture zones while easily toggling back and forth between bathymetry and crustal age layers, note the transform faults is where the epicenters are then they use an Export tool to submit their analysis by email.</a:t>
            </a:r>
          </a:p>
          <a:p>
            <a:endParaRPr lang="en-US" dirty="0"/>
          </a:p>
        </p:txBody>
      </p:sp>
      <p:sp>
        <p:nvSpPr>
          <p:cNvPr id="4" name="Slide Number Placeholder 3"/>
          <p:cNvSpPr>
            <a:spLocks noGrp="1"/>
          </p:cNvSpPr>
          <p:nvPr>
            <p:ph type="sldNum" sz="quarter" idx="10"/>
          </p:nvPr>
        </p:nvSpPr>
        <p:spPr/>
        <p:txBody>
          <a:bodyPr/>
          <a:lstStyle/>
          <a:p>
            <a:fld id="{886E5548-EA63-774A-80E9-D4843D60F9B5}" type="slidenum">
              <a:rPr lang="en-US" smtClean="0"/>
              <a:t>5</a:t>
            </a:fld>
            <a:endParaRPr lang="en-US"/>
          </a:p>
        </p:txBody>
      </p:sp>
    </p:spTree>
    <p:extLst>
      <p:ext uri="{BB962C8B-B14F-4D97-AF65-F5344CB8AC3E}">
        <p14:creationId xmlns:p14="http://schemas.microsoft.com/office/powerpoint/2010/main" val="279471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Web-GIS makes </a:t>
            </a:r>
            <a:r>
              <a:rPr lang="en-US" dirty="0">
                <a:latin typeface="Calibri" charset="0"/>
                <a:ea typeface="ＭＳ Ｐゴシック" charset="0"/>
                <a:cs typeface="ＭＳ Ｐゴシック" charset="0"/>
              </a:rPr>
              <a:t>difficult concepts </a:t>
            </a:r>
            <a:r>
              <a:rPr lang="en-US" dirty="0" smtClean="0">
                <a:latin typeface="Calibri" charset="0"/>
                <a:ea typeface="ＭＳ Ｐゴシック" charset="0"/>
                <a:cs typeface="ＭＳ Ｐゴシック" charset="0"/>
              </a:rPr>
              <a:t>more </a:t>
            </a:r>
            <a:r>
              <a:rPr lang="en-US" dirty="0">
                <a:latin typeface="Calibri" charset="0"/>
                <a:ea typeface="ＭＳ Ｐゴシック" charset="0"/>
                <a:cs typeface="ＭＳ Ｐゴシック" charset="0"/>
              </a:rPr>
              <a:t>tractable.  For example consequences of </a:t>
            </a:r>
            <a:r>
              <a:rPr lang="en-US" dirty="0" smtClean="0">
                <a:latin typeface="Calibri" charset="0"/>
                <a:ea typeface="ＭＳ Ｐゴシック" charset="0"/>
                <a:cs typeface="ＭＳ Ｐゴシック" charset="0"/>
              </a:rPr>
              <a:t>heat flow </a:t>
            </a:r>
            <a:r>
              <a:rPr lang="en-US" dirty="0">
                <a:latin typeface="Calibri" charset="0"/>
                <a:ea typeface="ＭＳ Ｐゴシック" charset="0"/>
                <a:cs typeface="ＭＳ Ｐゴシック" charset="0"/>
              </a:rPr>
              <a:t>in the Earth, connections to ocean spreading, bathymetry, </a:t>
            </a:r>
            <a:r>
              <a:rPr lang="en-US" dirty="0" smtClean="0">
                <a:latin typeface="Calibri" charset="0"/>
                <a:ea typeface="ＭＳ Ｐゴシック" charset="0"/>
                <a:cs typeface="ＭＳ Ｐゴシック" charset="0"/>
              </a:rPr>
              <a:t>and </a:t>
            </a:r>
            <a:r>
              <a:rPr lang="en-US" dirty="0">
                <a:latin typeface="Calibri" charset="0"/>
                <a:ea typeface="ＭＳ Ｐゴシック" charset="0"/>
                <a:cs typeface="ＭＳ Ｐゴシック" charset="0"/>
              </a:rPr>
              <a:t>hot spots</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This investigation utilizes the swipe tool.  By clicking the vertical bar, students can swipe one layer over another to compare the 2 </a:t>
            </a:r>
            <a:r>
              <a:rPr lang="en-US" dirty="0" smtClean="0">
                <a:latin typeface="Calibri" charset="0"/>
                <a:ea typeface="ＭＳ Ｐゴシック" charset="0"/>
                <a:cs typeface="ＭＳ Ｐゴシック" charset="0"/>
              </a:rPr>
              <a:t>layers and </a:t>
            </a:r>
            <a:r>
              <a:rPr lang="en-US" dirty="0">
                <a:latin typeface="Calibri" charset="0"/>
                <a:ea typeface="ＭＳ Ｐゴシック" charset="0"/>
                <a:cs typeface="ＭＳ Ｐゴシック" charset="0"/>
              </a:rPr>
              <a:t>identify the spatial patterns between the layers.  Here you see the Surface heat layer on the left being compared to the age of the ocean floor layer to learn that the hottest crust is the youngest crust at a divergent plate boundary in the ocean.  As you can see the ages of the ocean floor line up red to blue with red being the youngest blue being the oldest, and the surface heat floor layer, red indicates warmer values, blue indicates colder</a:t>
            </a:r>
            <a:r>
              <a:rPr lang="en-US" dirty="0" smtClean="0">
                <a:latin typeface="Calibri" charset="0"/>
                <a:ea typeface="ＭＳ Ｐゴシック" charset="0"/>
                <a:cs typeface="ＭＳ Ｐゴシック" charset="0"/>
              </a:rPr>
              <a:t>.</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As the cursor moves so does the location indicator (</a:t>
            </a:r>
            <a:r>
              <a:rPr lang="en-US" dirty="0" err="1" smtClean="0">
                <a:latin typeface="Calibri" charset="0"/>
                <a:ea typeface="ＭＳ Ｐゴシック" charset="0"/>
                <a:cs typeface="ＭＳ Ｐゴシック" charset="0"/>
              </a:rPr>
              <a:t>lat</a:t>
            </a:r>
            <a:r>
              <a:rPr lang="en-US" dirty="0" smtClean="0">
                <a:latin typeface="Calibri" charset="0"/>
                <a:ea typeface="ＭＳ Ｐゴシック" charset="0"/>
                <a:cs typeface="ＭＳ Ｐゴシック" charset="0"/>
              </a:rPr>
              <a:t>/long)</a:t>
            </a: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Note the cursor location tool in the lower left</a:t>
            </a:r>
          </a:p>
          <a:p>
            <a:pPr eaLnBrk="1" hangingPunct="1">
              <a:spcBef>
                <a:spcPct val="0"/>
              </a:spcBef>
            </a:pPr>
            <a:endParaRPr lang="en-US" dirty="0">
              <a:latin typeface="Calibri" charset="0"/>
              <a:ea typeface="ＭＳ Ｐゴシック" charset="0"/>
              <a:cs typeface="ＭＳ Ｐゴシック"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9493E120-3CB4-9B45-B761-62616BAF5061}"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For divergent boundaries students </a:t>
            </a:r>
            <a:r>
              <a:rPr lang="en-US" dirty="0">
                <a:latin typeface="Calibri" charset="0"/>
                <a:ea typeface="ＭＳ Ｐゴシック" charset="0"/>
                <a:cs typeface="ＭＳ Ｐゴシック" charset="0"/>
              </a:rPr>
              <a:t>calculate a half spreading rate using the age of the ocean floor coverage and the measure tool, explore passive margin development and the GIS introduces potential field data, here </a:t>
            </a:r>
            <a:r>
              <a:rPr lang="en-US" dirty="0" err="1">
                <a:latin typeface="Calibri" charset="0"/>
                <a:ea typeface="ＭＳ Ｐゴシック" charset="0"/>
                <a:cs typeface="ＭＳ Ｐゴシック" charset="0"/>
              </a:rPr>
              <a:t>Bougier</a:t>
            </a:r>
            <a:r>
              <a:rPr lang="en-US" dirty="0">
                <a:latin typeface="Calibri" charset="0"/>
                <a:ea typeface="ＭＳ Ｐゴシック" charset="0"/>
                <a:cs typeface="ＭＳ Ｐゴシック" charset="0"/>
              </a:rPr>
              <a:t> gravity anomaly is shown coincident with the change in crust type at continental boundary and then compare this to topography/bathymetry layer.  </a:t>
            </a:r>
            <a:r>
              <a:rPr lang="en-US" dirty="0" smtClean="0">
                <a:latin typeface="Calibri" charset="0"/>
                <a:ea typeface="ＭＳ Ｐゴシック" charset="0"/>
                <a:cs typeface="ＭＳ Ｐゴシック" charset="0"/>
              </a:rPr>
              <a:t>It is easy to see that </a:t>
            </a:r>
            <a:r>
              <a:rPr lang="en-US" dirty="0">
                <a:latin typeface="Calibri" charset="0"/>
                <a:ea typeface="ＭＳ Ｐゴシック" charset="0"/>
                <a:cs typeface="ＭＳ Ｐゴシック" charset="0"/>
              </a:rPr>
              <a:t>this is coincident with the continental shelf edge.</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10B4F0B7-8C0E-BC41-A3B6-0791C3BE4B1A}"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Here is an example where students can use </a:t>
            </a:r>
            <a:r>
              <a:rPr lang="en-US" dirty="0">
                <a:latin typeface="Calibri" charset="0"/>
                <a:ea typeface="ＭＳ Ｐゴシック" charset="0"/>
                <a:cs typeface="ＭＳ Ｐゴシック" charset="0"/>
              </a:rPr>
              <a:t>the distribution of earthquakes and volcanoes </a:t>
            </a:r>
            <a:r>
              <a:rPr lang="en-US" dirty="0" smtClean="0">
                <a:latin typeface="Calibri" charset="0"/>
                <a:ea typeface="ＭＳ Ｐゴシック" charset="0"/>
                <a:cs typeface="ＭＳ Ｐゴシック" charset="0"/>
              </a:rPr>
              <a:t>to </a:t>
            </a:r>
            <a:r>
              <a:rPr lang="en-US" dirty="0">
                <a:latin typeface="Calibri" charset="0"/>
                <a:ea typeface="ＭＳ Ｐゴシック" charset="0"/>
                <a:cs typeface="ＭＳ Ｐゴシック" charset="0"/>
              </a:rPr>
              <a:t>learn about subduction zones by comparing along strike changes in the Aleutian arc from O/O subduction in the west to O/C subduction in the east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This screenshot is showing how students can use the depth to slab, earthquakes, and volcanoes layer to determine the dip of the </a:t>
            </a:r>
            <a:r>
              <a:rPr lang="en-US" dirty="0" err="1">
                <a:latin typeface="Calibri" charset="0"/>
                <a:ea typeface="ＭＳ Ｐゴシック" charset="0"/>
                <a:cs typeface="ＭＳ Ｐゴシック" charset="0"/>
              </a:rPr>
              <a:t>subducting</a:t>
            </a:r>
            <a:r>
              <a:rPr lang="en-US" dirty="0">
                <a:latin typeface="Calibri" charset="0"/>
                <a:ea typeface="ＭＳ Ｐゴシック" charset="0"/>
                <a:cs typeface="ＭＳ Ｐゴシック" charset="0"/>
              </a:rPr>
              <a:t> slab.  In the subduction zone profile tool seen on the right, students can identify </a:t>
            </a:r>
            <a:r>
              <a:rPr lang="en-US" dirty="0" smtClean="0">
                <a:latin typeface="Calibri" charset="0"/>
                <a:ea typeface="ＭＳ Ｐゴシック" charset="0"/>
                <a:cs typeface="ＭＳ Ｐゴシック" charset="0"/>
              </a:rPr>
              <a:t>on which </a:t>
            </a:r>
            <a:r>
              <a:rPr lang="en-US" dirty="0">
                <a:latin typeface="Calibri" charset="0"/>
                <a:ea typeface="ＭＳ Ｐゴシック" charset="0"/>
                <a:cs typeface="ＭＳ Ｐゴシック" charset="0"/>
              </a:rPr>
              <a:t>plates the deep earthquakes occur </a:t>
            </a:r>
            <a:r>
              <a:rPr lang="en-US" dirty="0" smtClean="0">
                <a:latin typeface="Calibri" charset="0"/>
                <a:ea typeface="ＭＳ Ｐゴシック" charset="0"/>
                <a:cs typeface="ＭＳ Ｐゴシック" charset="0"/>
              </a:rPr>
              <a:t>on </a:t>
            </a:r>
            <a:r>
              <a:rPr lang="en-US" dirty="0">
                <a:latin typeface="Calibri" charset="0"/>
                <a:ea typeface="ＭＳ Ｐゴシック" charset="0"/>
                <a:cs typeface="ＭＳ Ｐゴシック" charset="0"/>
              </a:rPr>
              <a:t>and which plate they see volcanoes at the surface.  This is an interactive profile.  Students can place their cursor over the line on the map to see the corresponding point on the subduction zone </a:t>
            </a:r>
            <a:r>
              <a:rPr lang="en-US" dirty="0" smtClean="0">
                <a:latin typeface="Calibri" charset="0"/>
                <a:ea typeface="ＭＳ Ｐゴシック" charset="0"/>
                <a:cs typeface="ＭＳ Ｐゴシック" charset="0"/>
              </a:rPr>
              <a:t>profile. Depth contours on the </a:t>
            </a:r>
            <a:r>
              <a:rPr lang="en-US" dirty="0" err="1" smtClean="0">
                <a:latin typeface="Calibri" charset="0"/>
                <a:ea typeface="ＭＳ Ｐゴシック" charset="0"/>
                <a:cs typeface="ＭＳ Ｐゴシック" charset="0"/>
              </a:rPr>
              <a:t>subducted</a:t>
            </a:r>
            <a:r>
              <a:rPr lang="en-US" dirty="0" smtClean="0">
                <a:latin typeface="Calibri" charset="0"/>
                <a:ea typeface="ＭＳ Ｐゴシック" charset="0"/>
                <a:cs typeface="ＭＳ Ｐゴシック" charset="0"/>
              </a:rPr>
              <a:t> slab are shown</a:t>
            </a:r>
            <a:endParaRPr lang="en-US" dirty="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ea typeface="ＭＳ Ｐゴシック" charset="0"/>
                <a:cs typeface="ＭＳ Ｐゴシック" charset="0"/>
              </a:rPr>
              <a:t>By looking at multiple profiles, students can easily see changes in subduction zone geometry along strike and how the Arc/trench gap varies with the dip of the subduction zone.</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We were North America centric by design in but most of the data sets are global so custom activities are readily possible.</a:t>
            </a:r>
          </a:p>
          <a:p>
            <a:pPr marL="0" marR="0" indent="0" algn="l" defTabSz="457200" rtl="0" eaLnBrk="1" fontAlgn="auto" latinLnBrk="0" hangingPunct="1">
              <a:lnSpc>
                <a:spcPct val="100000"/>
              </a:lnSpc>
              <a:spcBef>
                <a:spcPct val="0"/>
              </a:spcBef>
              <a:spcAft>
                <a:spcPts val="0"/>
              </a:spcAft>
              <a:buClrTx/>
              <a:buSzTx/>
              <a:buFontTx/>
              <a:buNone/>
              <a:tabLst/>
              <a:defRPr/>
            </a:pPr>
            <a:endParaRPr lang="en-US" dirty="0" smtClean="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 </a:t>
            </a:r>
          </a:p>
          <a:p>
            <a:pPr eaLnBrk="1" hangingPunct="1">
              <a:spcBef>
                <a:spcPct val="0"/>
              </a:spcBef>
            </a:pPr>
            <a:endParaRPr lang="en-US" dirty="0">
              <a:latin typeface="Calibri" charset="0"/>
              <a:ea typeface="ＭＳ Ｐゴシック" charset="0"/>
              <a:cs typeface="ＭＳ Ｐゴシック"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Arial" charset="0"/>
              </a:defRPr>
            </a:lvl1pPr>
            <a:lvl2pPr marL="36877223" indent="-36432733" eaLnBrk="0" hangingPunct="0">
              <a:defRPr sz="2300">
                <a:solidFill>
                  <a:schemeClr val="tx1"/>
                </a:solidFill>
                <a:latin typeface="Arial" charset="0"/>
                <a:ea typeface="Arial" charset="0"/>
                <a:cs typeface="Arial" charset="0"/>
              </a:defRPr>
            </a:lvl2pPr>
            <a:lvl3pPr eaLnBrk="0" hangingPunct="0">
              <a:defRPr sz="2300">
                <a:solidFill>
                  <a:schemeClr val="tx1"/>
                </a:solidFill>
                <a:latin typeface="Arial" charset="0"/>
                <a:ea typeface="Arial" charset="0"/>
                <a:cs typeface="Arial" charset="0"/>
              </a:defRPr>
            </a:lvl3pPr>
            <a:lvl4pPr eaLnBrk="0" hangingPunct="0">
              <a:defRPr sz="2300">
                <a:solidFill>
                  <a:schemeClr val="tx1"/>
                </a:solidFill>
                <a:latin typeface="Arial" charset="0"/>
                <a:ea typeface="Arial" charset="0"/>
                <a:cs typeface="Arial" charset="0"/>
              </a:defRPr>
            </a:lvl4pPr>
            <a:lvl5pPr eaLnBrk="0" hangingPunct="0">
              <a:defRPr sz="2300">
                <a:solidFill>
                  <a:schemeClr val="tx1"/>
                </a:solidFill>
                <a:latin typeface="Arial" charset="0"/>
                <a:ea typeface="Arial" charset="0"/>
                <a:cs typeface="Arial" charset="0"/>
              </a:defRPr>
            </a:lvl5pPr>
            <a:lvl6pPr marL="444490" eaLnBrk="0" fontAlgn="base" hangingPunct="0">
              <a:spcBef>
                <a:spcPct val="0"/>
              </a:spcBef>
              <a:spcAft>
                <a:spcPct val="0"/>
              </a:spcAft>
              <a:defRPr sz="2300">
                <a:solidFill>
                  <a:schemeClr val="tx1"/>
                </a:solidFill>
                <a:latin typeface="Arial" charset="0"/>
                <a:ea typeface="Arial" charset="0"/>
                <a:cs typeface="Arial" charset="0"/>
              </a:defRPr>
            </a:lvl6pPr>
            <a:lvl7pPr marL="888980" eaLnBrk="0" fontAlgn="base" hangingPunct="0">
              <a:spcBef>
                <a:spcPct val="0"/>
              </a:spcBef>
              <a:spcAft>
                <a:spcPct val="0"/>
              </a:spcAft>
              <a:defRPr sz="2300">
                <a:solidFill>
                  <a:schemeClr val="tx1"/>
                </a:solidFill>
                <a:latin typeface="Arial" charset="0"/>
                <a:ea typeface="Arial" charset="0"/>
                <a:cs typeface="Arial" charset="0"/>
              </a:defRPr>
            </a:lvl7pPr>
            <a:lvl8pPr marL="1333470" eaLnBrk="0" fontAlgn="base" hangingPunct="0">
              <a:spcBef>
                <a:spcPct val="0"/>
              </a:spcBef>
              <a:spcAft>
                <a:spcPct val="0"/>
              </a:spcAft>
              <a:defRPr sz="2300">
                <a:solidFill>
                  <a:schemeClr val="tx1"/>
                </a:solidFill>
                <a:latin typeface="Arial" charset="0"/>
                <a:ea typeface="Arial" charset="0"/>
                <a:cs typeface="Arial" charset="0"/>
              </a:defRPr>
            </a:lvl8pPr>
            <a:lvl9pPr marL="1777959" eaLnBrk="0" fontAlgn="base" hangingPunct="0">
              <a:spcBef>
                <a:spcPct val="0"/>
              </a:spcBef>
              <a:spcAft>
                <a:spcPct val="0"/>
              </a:spcAft>
              <a:defRPr sz="2300">
                <a:solidFill>
                  <a:schemeClr val="tx1"/>
                </a:solidFill>
                <a:latin typeface="Arial" charset="0"/>
                <a:ea typeface="Arial" charset="0"/>
                <a:cs typeface="Arial" charset="0"/>
              </a:defRPr>
            </a:lvl9pPr>
          </a:lstStyle>
          <a:p>
            <a:pPr eaLnBrk="1" hangingPunct="1"/>
            <a:fld id="{3100556E-0B40-E147-A815-0EE009C5B32B}"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example is a Tectonics laboratory in my Structural Geology and Tectonics class. The exercise arrived at Lehigh University before me through </a:t>
            </a:r>
            <a:r>
              <a:rPr lang="en-US" baseline="0" dirty="0" smtClean="0"/>
              <a:t>Terry </a:t>
            </a:r>
            <a:r>
              <a:rPr lang="en-US" baseline="0" dirty="0" err="1" smtClean="0"/>
              <a:t>Pavlis</a:t>
            </a:r>
            <a:r>
              <a:rPr lang="en-US" baseline="0" dirty="0" smtClean="0"/>
              <a:t> who studied at the Univ. of Utah.  Implementation with Web-GIS has enhanced the exercises effectiveness. Currently my students complete a</a:t>
            </a:r>
            <a:r>
              <a:rPr lang="en-US" dirty="0" smtClean="0"/>
              <a:t> 2 week exercise with week 1 an introduction to the data</a:t>
            </a:r>
            <a:r>
              <a:rPr lang="en-US" baseline="0" dirty="0" smtClean="0"/>
              <a:t> sets, the Web-GIS tool and then they spend the lab determining the Present Plate Boundaries using geological and geophysical data to create an Age of the Ocean Floor map.  Students can return to their exercise anywhere and anytime over the web.  The assignment consists of a series of plate reconstructions which restore ocean floor and match on land geology.  </a:t>
            </a:r>
            <a:endParaRPr lang="en-US" dirty="0"/>
          </a:p>
        </p:txBody>
      </p:sp>
      <p:sp>
        <p:nvSpPr>
          <p:cNvPr id="4" name="Slide Number Placeholder 3"/>
          <p:cNvSpPr>
            <a:spLocks noGrp="1"/>
          </p:cNvSpPr>
          <p:nvPr>
            <p:ph type="sldNum" sz="quarter" idx="10"/>
          </p:nvPr>
        </p:nvSpPr>
        <p:spPr/>
        <p:txBody>
          <a:bodyPr/>
          <a:lstStyle/>
          <a:p>
            <a:fld id="{BD159B5F-8E88-DB4B-88CA-FAC95C34CF9B}" type="slidenum">
              <a:rPr lang="en-US" smtClean="0"/>
              <a:t>9</a:t>
            </a:fld>
            <a:endParaRPr lang="en-US"/>
          </a:p>
        </p:txBody>
      </p:sp>
    </p:spTree>
    <p:extLst>
      <p:ext uri="{BB962C8B-B14F-4D97-AF65-F5344CB8AC3E}">
        <p14:creationId xmlns:p14="http://schemas.microsoft.com/office/powerpoint/2010/main" val="339710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062052-EC11-FD48-8096-5DDE0DCD6762}" type="datetimeFigureOut">
              <a:rPr lang="en-US"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3820482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62052-EC11-FD48-8096-5DDE0DCD6762}" type="datetimeFigureOut">
              <a:rPr lang="en-US"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406384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62052-EC11-FD48-8096-5DDE0DCD6762}" type="datetimeFigureOut">
              <a:rPr lang="en-US"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176613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62052-EC11-FD48-8096-5DDE0DCD6762}" type="datetimeFigureOut">
              <a:rPr lang="en-US"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337890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062052-EC11-FD48-8096-5DDE0DCD6762}" type="datetimeFigureOut">
              <a:rPr lang="en-US" smtClean="0"/>
              <a:t>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39254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062052-EC11-FD48-8096-5DDE0DCD6762}" type="datetimeFigureOut">
              <a:rPr lang="en-US"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2189399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062052-EC11-FD48-8096-5DDE0DCD6762}" type="datetimeFigureOut">
              <a:rPr lang="en-US" smtClean="0"/>
              <a:t>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4272990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062052-EC11-FD48-8096-5DDE0DCD6762}" type="datetimeFigureOut">
              <a:rPr lang="en-US" smtClean="0"/>
              <a:t>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421116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62052-EC11-FD48-8096-5DDE0DCD6762}" type="datetimeFigureOut">
              <a:rPr lang="en-US" smtClean="0"/>
              <a:t>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13115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62052-EC11-FD48-8096-5DDE0DCD6762}" type="datetimeFigureOut">
              <a:rPr lang="en-US"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105986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62052-EC11-FD48-8096-5DDE0DCD6762}" type="datetimeFigureOut">
              <a:rPr lang="en-US" smtClean="0"/>
              <a:t>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D5571-847B-634E-9DEB-490C36A60F9E}" type="slidenum">
              <a:rPr lang="en-US" smtClean="0"/>
              <a:t>‹#›</a:t>
            </a:fld>
            <a:endParaRPr lang="en-US"/>
          </a:p>
        </p:txBody>
      </p:sp>
    </p:spTree>
    <p:extLst>
      <p:ext uri="{BB962C8B-B14F-4D97-AF65-F5344CB8AC3E}">
        <p14:creationId xmlns:p14="http://schemas.microsoft.com/office/powerpoint/2010/main" val="4046252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62052-EC11-FD48-8096-5DDE0DCD6762}" type="datetimeFigureOut">
              <a:rPr lang="en-US" smtClean="0"/>
              <a:t>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D5571-847B-634E-9DEB-490C36A60F9E}" type="slidenum">
              <a:rPr lang="en-US" smtClean="0"/>
              <a:t>‹#›</a:t>
            </a:fld>
            <a:endParaRPr lang="en-US"/>
          </a:p>
        </p:txBody>
      </p:sp>
    </p:spTree>
    <p:extLst>
      <p:ext uri="{BB962C8B-B14F-4D97-AF65-F5344CB8AC3E}">
        <p14:creationId xmlns:p14="http://schemas.microsoft.com/office/powerpoint/2010/main" val="81846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1.png"/><Relationship Id="rId6"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3.png"/><Relationship Id="rId1" Type="http://schemas.microsoft.com/office/2007/relationships/media" Target="file://localhost/Users/DavidAnastasio/Desktop/Anastasio_GSA_Video2.mov" TargetMode="External"/><Relationship Id="rId2" Type="http://schemas.openxmlformats.org/officeDocument/2006/relationships/video" Target="file://localhost/Users/DavidAnastasio/Desktop/Anastasio_GSA_Video2.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2239"/>
            <a:ext cx="9144000" cy="2830513"/>
          </a:xfrm>
        </p:spPr>
        <p:txBody>
          <a:bodyPr>
            <a:normAutofit/>
          </a:bodyPr>
          <a:lstStyle/>
          <a:p>
            <a:r>
              <a:rPr lang="en-US" sz="24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Paper Number: 151-11</a:t>
            </a:r>
            <a:r>
              <a:rPr lang="en-US" sz="54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
            </a:r>
            <a:br>
              <a:rPr lang="en-US" sz="5400" dirty="0">
                <a:solidFill>
                  <a:srgbClr val="D9D9D9"/>
                </a:solidFill>
                <a:effectLst>
                  <a:outerShdw blurRad="38100" dist="38100" dir="2700000" algn="tl">
                    <a:srgbClr val="000000"/>
                  </a:outerShdw>
                </a:effectLst>
                <a:latin typeface="Arial" charset="0"/>
                <a:ea typeface="ＭＳ Ｐゴシック" charset="0"/>
                <a:cs typeface="ＭＳ Ｐゴシック" charset="0"/>
              </a:rPr>
            </a:br>
            <a:r>
              <a:rPr lang="en-US" sz="54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Teaching and Learning </a:t>
            </a:r>
            <a:br>
              <a:rPr lang="en-US" sz="5400" dirty="0">
                <a:solidFill>
                  <a:srgbClr val="D9D9D9"/>
                </a:solidFill>
                <a:effectLst>
                  <a:outerShdw blurRad="38100" dist="38100" dir="2700000" algn="tl">
                    <a:srgbClr val="000000"/>
                  </a:outerShdw>
                </a:effectLst>
                <a:latin typeface="Arial" charset="0"/>
                <a:ea typeface="ＭＳ Ｐゴシック" charset="0"/>
                <a:cs typeface="ＭＳ Ｐゴシック" charset="0"/>
              </a:rPr>
            </a:br>
            <a:r>
              <a:rPr lang="en-US" sz="54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Tectonics with Web GIS</a:t>
            </a:r>
            <a:endParaRPr lang="en-US" sz="5000" dirty="0">
              <a:solidFill>
                <a:srgbClr val="D9D9D9"/>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278" y="4983291"/>
            <a:ext cx="1006851" cy="100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0" y="6101073"/>
            <a:ext cx="3068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i="1" dirty="0">
                <a:solidFill>
                  <a:srgbClr val="D9D9D9"/>
                </a:solidFill>
              </a:rPr>
              <a:t>DR K-12 Award 1118677</a:t>
            </a:r>
          </a:p>
        </p:txBody>
      </p:sp>
      <p:pic>
        <p:nvPicPr>
          <p:cNvPr id="1741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8640" y="4344713"/>
            <a:ext cx="2871116" cy="1037272"/>
          </a:xfrm>
          <a:prstGeom prst="rect">
            <a:avLst/>
          </a:prstGeom>
          <a:noFill/>
          <a:ln w="38100" cmpd="sng">
            <a:solidFill>
              <a:srgbClr val="B9CDE5"/>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Box 2"/>
          <p:cNvSpPr txBox="1">
            <a:spLocks noChangeArrowheads="1"/>
          </p:cNvSpPr>
          <p:nvPr/>
        </p:nvSpPr>
        <p:spPr bwMode="auto">
          <a:xfrm>
            <a:off x="0" y="283051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3200" b="1" dirty="0">
                <a:solidFill>
                  <a:srgbClr val="D9D9D9"/>
                </a:solidFill>
              </a:rPr>
              <a:t>David </a:t>
            </a:r>
            <a:r>
              <a:rPr lang="en-US" sz="3200" b="1" dirty="0" smtClean="0">
                <a:solidFill>
                  <a:srgbClr val="D9D9D9"/>
                </a:solidFill>
              </a:rPr>
              <a:t>Anastasio</a:t>
            </a:r>
            <a:endParaRPr lang="en-US" sz="3200" dirty="0" smtClean="0">
              <a:solidFill>
                <a:srgbClr val="D9D9D9"/>
              </a:solidFill>
            </a:endParaRPr>
          </a:p>
          <a:p>
            <a:pPr algn="ctr" eaLnBrk="1" hangingPunct="1"/>
            <a:r>
              <a:rPr lang="en-US" dirty="0" smtClean="0">
                <a:solidFill>
                  <a:srgbClr val="D9D9D9"/>
                </a:solidFill>
              </a:rPr>
              <a:t> Leonard </a:t>
            </a:r>
            <a:r>
              <a:rPr lang="en-US" dirty="0" err="1" smtClean="0">
                <a:solidFill>
                  <a:srgbClr val="D9D9D9"/>
                </a:solidFill>
              </a:rPr>
              <a:t>Acuta</a:t>
            </a:r>
            <a:r>
              <a:rPr lang="en-US" dirty="0" smtClean="0">
                <a:solidFill>
                  <a:srgbClr val="D9D9D9"/>
                </a:solidFill>
              </a:rPr>
              <a:t>, </a:t>
            </a:r>
            <a:r>
              <a:rPr lang="en-US" dirty="0">
                <a:solidFill>
                  <a:srgbClr val="D9D9D9"/>
                </a:solidFill>
              </a:rPr>
              <a:t>Scott </a:t>
            </a:r>
            <a:r>
              <a:rPr lang="en-US" dirty="0" err="1" smtClean="0">
                <a:solidFill>
                  <a:srgbClr val="D9D9D9"/>
                </a:solidFill>
              </a:rPr>
              <a:t>Rutzmoser</a:t>
            </a:r>
            <a:r>
              <a:rPr lang="en-US" dirty="0" smtClean="0">
                <a:solidFill>
                  <a:srgbClr val="D9D9D9"/>
                </a:solidFill>
              </a:rPr>
              <a:t>, Dork </a:t>
            </a:r>
            <a:r>
              <a:rPr lang="en-US" dirty="0" err="1">
                <a:solidFill>
                  <a:srgbClr val="D9D9D9"/>
                </a:solidFill>
              </a:rPr>
              <a:t>Sahagian</a:t>
            </a:r>
            <a:r>
              <a:rPr lang="en-US" dirty="0" smtClean="0">
                <a:solidFill>
                  <a:srgbClr val="D9D9D9"/>
                </a:solidFill>
              </a:rPr>
              <a:t>, Alec </a:t>
            </a:r>
            <a:r>
              <a:rPr lang="en-US" dirty="0" err="1" smtClean="0">
                <a:solidFill>
                  <a:srgbClr val="D9D9D9"/>
                </a:solidFill>
              </a:rPr>
              <a:t>Bodzin</a:t>
            </a:r>
            <a:r>
              <a:rPr lang="en-US" dirty="0" smtClean="0">
                <a:solidFill>
                  <a:srgbClr val="D9D9D9"/>
                </a:solidFill>
              </a:rPr>
              <a:t> </a:t>
            </a:r>
            <a:endParaRPr lang="en-US" dirty="0">
              <a:solidFill>
                <a:srgbClr val="D9D9D9"/>
              </a:solidFill>
            </a:endParaRPr>
          </a:p>
        </p:txBody>
      </p:sp>
      <p:sp>
        <p:nvSpPr>
          <p:cNvPr id="17415" name="TextBox 6"/>
          <p:cNvSpPr txBox="1">
            <a:spLocks noChangeArrowheads="1"/>
          </p:cNvSpPr>
          <p:nvPr/>
        </p:nvSpPr>
        <p:spPr bwMode="auto">
          <a:xfrm>
            <a:off x="4967905" y="6101073"/>
            <a:ext cx="43087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600" i="1" dirty="0">
                <a:solidFill>
                  <a:srgbClr val="D9D9D9"/>
                </a:solidFill>
              </a:rPr>
              <a:t>Environmental Literacy and Inquiry</a:t>
            </a:r>
          </a:p>
          <a:p>
            <a:pPr algn="ctr" eaLnBrk="1" hangingPunct="1"/>
            <a:r>
              <a:rPr lang="en-US" sz="1800" i="1" dirty="0">
                <a:solidFill>
                  <a:srgbClr val="D9D9D9"/>
                </a:solidFill>
              </a:rPr>
              <a:t>http://</a:t>
            </a:r>
            <a:r>
              <a:rPr lang="en-US" sz="1800" i="1" dirty="0" err="1">
                <a:solidFill>
                  <a:srgbClr val="D9D9D9"/>
                </a:solidFill>
              </a:rPr>
              <a:t>www.ei.lehigh.edu</a:t>
            </a:r>
            <a:r>
              <a:rPr lang="en-US" sz="1800" i="1" dirty="0">
                <a:solidFill>
                  <a:srgbClr val="D9D9D9"/>
                </a:solidFill>
              </a:rPr>
              <a:t>/</a:t>
            </a:r>
            <a:r>
              <a:rPr lang="en-US" sz="1800" i="1" dirty="0" err="1">
                <a:solidFill>
                  <a:srgbClr val="D9D9D9"/>
                </a:solidFill>
              </a:rPr>
              <a:t>eli</a:t>
            </a:r>
            <a:endParaRPr lang="en-US" sz="1800" i="1" dirty="0">
              <a:solidFill>
                <a:srgbClr val="D9D9D9"/>
              </a:solidFill>
            </a:endParaRPr>
          </a:p>
        </p:txBody>
      </p:sp>
      <p:pic>
        <p:nvPicPr>
          <p:cNvPr id="9" name="Picture 8" descr="Screen shot 2011-10-06 at 9.40.18 AM.png"/>
          <p:cNvPicPr>
            <a:picLocks noChangeAspect="1"/>
          </p:cNvPicPr>
          <p:nvPr/>
        </p:nvPicPr>
        <p:blipFill>
          <a:blip r:embed="rId5"/>
          <a:stretch>
            <a:fillRect/>
          </a:stretch>
        </p:blipFill>
        <p:spPr>
          <a:xfrm>
            <a:off x="6688183" y="4979749"/>
            <a:ext cx="1504538" cy="9923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696067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ta_expanaded.pdf"/>
          <p:cNvPicPr>
            <a:picLocks noChangeAspect="1"/>
          </p:cNvPicPr>
          <p:nvPr/>
        </p:nvPicPr>
        <p:blipFill rotWithShape="1">
          <a:blip r:embed="rId3">
            <a:extLst>
              <a:ext uri="{28A0092B-C50C-407E-A947-70E740481C1C}">
                <a14:useLocalDpi xmlns:a14="http://schemas.microsoft.com/office/drawing/2010/main" val="0"/>
              </a:ext>
            </a:extLst>
          </a:blip>
          <a:srcRect l="2125" t="31816" r="21260" b="29913"/>
          <a:stretch/>
        </p:blipFill>
        <p:spPr>
          <a:xfrm>
            <a:off x="0" y="947013"/>
            <a:ext cx="9144000" cy="5910987"/>
          </a:xfrm>
          <a:prstGeom prst="rect">
            <a:avLst/>
          </a:prstGeom>
        </p:spPr>
      </p:pic>
      <p:sp>
        <p:nvSpPr>
          <p:cNvPr id="2" name="TextBox 1"/>
          <p:cNvSpPr txBox="1"/>
          <p:nvPr/>
        </p:nvSpPr>
        <p:spPr>
          <a:xfrm>
            <a:off x="149429" y="-6670"/>
            <a:ext cx="9145552" cy="769441"/>
          </a:xfrm>
          <a:prstGeom prst="rect">
            <a:avLst/>
          </a:prstGeom>
          <a:noFill/>
        </p:spPr>
        <p:txBody>
          <a:bodyPr wrap="none" rtlCol="0">
            <a:spAutoFit/>
          </a:bodyPr>
          <a:lstStyle/>
          <a:p>
            <a:r>
              <a:rPr lang="en-US" sz="4400" b="1" dirty="0" smtClean="0">
                <a:ln w="1905"/>
                <a:solidFill>
                  <a:srgbClr val="D9D9D9"/>
                </a:solidFill>
                <a:effectLst>
                  <a:innerShdw blurRad="69850" dist="43180" dir="5400000">
                    <a:srgbClr val="000000">
                      <a:alpha val="65000"/>
                    </a:srgbClr>
                  </a:innerShdw>
                </a:effectLst>
              </a:rPr>
              <a:t>Geology and Marine Geophysical Data</a:t>
            </a:r>
            <a:endParaRPr lang="en-US" sz="4400" b="1" dirty="0">
              <a:ln w="1905"/>
              <a:solidFill>
                <a:srgbClr val="D9D9D9"/>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560334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e_Of_Oce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796"/>
            <a:ext cx="9144000" cy="5400204"/>
          </a:xfrm>
          <a:prstGeom prst="rect">
            <a:avLst/>
          </a:prstGeom>
        </p:spPr>
      </p:pic>
      <p:sp>
        <p:nvSpPr>
          <p:cNvPr id="2" name="TextBox 1"/>
          <p:cNvSpPr txBox="1"/>
          <p:nvPr/>
        </p:nvSpPr>
        <p:spPr>
          <a:xfrm>
            <a:off x="1375621" y="0"/>
            <a:ext cx="6323441" cy="1446550"/>
          </a:xfrm>
          <a:prstGeom prst="rect">
            <a:avLst/>
          </a:prstGeom>
          <a:noFill/>
        </p:spPr>
        <p:txBody>
          <a:bodyPr wrap="none" rtlCol="0">
            <a:spAutoFit/>
          </a:bodyPr>
          <a:lstStyle/>
          <a:p>
            <a:pPr algn="ctr"/>
            <a:r>
              <a:rPr lang="en-US" sz="4400" b="1" dirty="0" smtClean="0">
                <a:ln w="1905"/>
                <a:solidFill>
                  <a:srgbClr val="D9D9D9"/>
                </a:solidFill>
                <a:effectLst>
                  <a:innerShdw blurRad="69850" dist="43180" dir="5400000">
                    <a:srgbClr val="000000">
                      <a:alpha val="65000"/>
                    </a:srgbClr>
                  </a:innerShdw>
                </a:effectLst>
              </a:rPr>
              <a:t>Age </a:t>
            </a:r>
            <a:r>
              <a:rPr lang="en-US" sz="4400" b="1" dirty="0">
                <a:ln w="1905"/>
                <a:solidFill>
                  <a:srgbClr val="D9D9D9"/>
                </a:solidFill>
                <a:effectLst>
                  <a:innerShdw blurRad="69850" dist="43180" dir="5400000">
                    <a:srgbClr val="000000">
                      <a:alpha val="65000"/>
                    </a:srgbClr>
                  </a:innerShdw>
                </a:effectLst>
              </a:rPr>
              <a:t>o</a:t>
            </a:r>
            <a:r>
              <a:rPr lang="en-US" sz="4400" b="1" dirty="0" smtClean="0">
                <a:ln w="1905"/>
                <a:solidFill>
                  <a:srgbClr val="D9D9D9"/>
                </a:solidFill>
                <a:effectLst>
                  <a:innerShdw blurRad="69850" dist="43180" dir="5400000">
                    <a:srgbClr val="000000">
                      <a:alpha val="65000"/>
                    </a:srgbClr>
                  </a:innerShdw>
                </a:effectLst>
              </a:rPr>
              <a:t>f the Ocean Floor  </a:t>
            </a:r>
            <a:endParaRPr lang="en-US" sz="4400" b="1" dirty="0">
              <a:ln w="1905"/>
              <a:solidFill>
                <a:srgbClr val="D9D9D9"/>
              </a:solidFill>
              <a:effectLst>
                <a:innerShdw blurRad="69850" dist="43180" dir="5400000">
                  <a:srgbClr val="000000">
                    <a:alpha val="65000"/>
                  </a:srgbClr>
                </a:innerShdw>
              </a:effectLst>
            </a:endParaRPr>
          </a:p>
          <a:p>
            <a:pPr algn="ctr"/>
            <a:r>
              <a:rPr lang="en-US" sz="4400" b="1" dirty="0" smtClean="0">
                <a:ln w="1905"/>
                <a:solidFill>
                  <a:srgbClr val="D9D9D9"/>
                </a:solidFill>
                <a:effectLst>
                  <a:innerShdw blurRad="69850" dist="43180" dir="5400000">
                    <a:srgbClr val="000000">
                      <a:alpha val="65000"/>
                    </a:srgbClr>
                  </a:innerShdw>
                </a:effectLst>
              </a:rPr>
              <a:t>Present Plate Boundaries</a:t>
            </a:r>
            <a:endParaRPr lang="en-US" sz="4400" b="1" dirty="0">
              <a:ln w="1905"/>
              <a:solidFill>
                <a:srgbClr val="D9D9D9"/>
              </a:solidFill>
              <a:effectLst>
                <a:innerShdw blurRad="69850" dist="43180" dir="5400000">
                  <a:srgbClr val="000000">
                    <a:alpha val="65000"/>
                  </a:srgbClr>
                </a:innerShdw>
              </a:effectLst>
            </a:endParaRPr>
          </a:p>
        </p:txBody>
      </p:sp>
      <p:sp>
        <p:nvSpPr>
          <p:cNvPr id="5" name="Rectangle 4"/>
          <p:cNvSpPr/>
          <p:nvPr/>
        </p:nvSpPr>
        <p:spPr>
          <a:xfrm>
            <a:off x="7699062" y="2771875"/>
            <a:ext cx="1095018" cy="45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725269" y="2617108"/>
            <a:ext cx="1154433" cy="646331"/>
          </a:xfrm>
          <a:prstGeom prst="rect">
            <a:avLst/>
          </a:prstGeom>
          <a:noFill/>
        </p:spPr>
        <p:txBody>
          <a:bodyPr wrap="non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0</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Ma</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5171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0Ma.pdf"/>
          <p:cNvPicPr>
            <a:picLocks noChangeAspect="1"/>
          </p:cNvPicPr>
          <p:nvPr/>
        </p:nvPicPr>
        <p:blipFill rotWithShape="1">
          <a:blip r:embed="rId3">
            <a:extLst>
              <a:ext uri="{28A0092B-C50C-407E-A947-70E740481C1C}">
                <a14:useLocalDpi xmlns:a14="http://schemas.microsoft.com/office/drawing/2010/main" val="0"/>
              </a:ext>
            </a:extLst>
          </a:blip>
          <a:srcRect l="2160" t="28395" r="2099" b="27901"/>
          <a:stretch/>
        </p:blipFill>
        <p:spPr>
          <a:xfrm>
            <a:off x="-31156" y="2313253"/>
            <a:ext cx="3809474" cy="2250411"/>
          </a:xfrm>
          <a:prstGeom prst="rect">
            <a:avLst/>
          </a:prstGeom>
          <a:ln w="57150" cmpd="sng">
            <a:noFill/>
          </a:ln>
        </p:spPr>
      </p:pic>
      <p:pic>
        <p:nvPicPr>
          <p:cNvPr id="6" name="Picture 5" descr="80Ma.pdf"/>
          <p:cNvPicPr>
            <a:picLocks noChangeAspect="1"/>
          </p:cNvPicPr>
          <p:nvPr/>
        </p:nvPicPr>
        <p:blipFill rotWithShape="1">
          <a:blip r:embed="rId4">
            <a:extLst>
              <a:ext uri="{28A0092B-C50C-407E-A947-70E740481C1C}">
                <a14:useLocalDpi xmlns:a14="http://schemas.microsoft.com/office/drawing/2010/main" val="0"/>
              </a:ext>
            </a:extLst>
          </a:blip>
          <a:srcRect t="28148" r="3078" b="27902"/>
          <a:stretch/>
        </p:blipFill>
        <p:spPr>
          <a:xfrm>
            <a:off x="-131331" y="4563664"/>
            <a:ext cx="3909649" cy="2294336"/>
          </a:xfrm>
          <a:prstGeom prst="rect">
            <a:avLst/>
          </a:prstGeom>
          <a:ln w="57150" cmpd="sng">
            <a:noFill/>
          </a:ln>
        </p:spPr>
      </p:pic>
      <p:sp>
        <p:nvSpPr>
          <p:cNvPr id="3" name="TextBox 2"/>
          <p:cNvSpPr txBox="1"/>
          <p:nvPr/>
        </p:nvSpPr>
        <p:spPr>
          <a:xfrm>
            <a:off x="6200514" y="404232"/>
            <a:ext cx="2361544" cy="6124754"/>
          </a:xfrm>
          <a:prstGeom prst="rect">
            <a:avLst/>
          </a:prstGeom>
          <a:noFill/>
        </p:spPr>
        <p:txBody>
          <a:bodyPr wrap="none" rtlCol="0">
            <a:spAutoFit/>
          </a:bodyPr>
          <a:lstStyle/>
          <a:p>
            <a:pPr algn="ctr"/>
            <a:r>
              <a:rPr lang="en-US" sz="2800" b="1" dirty="0" smtClean="0">
                <a:ln w="1905"/>
                <a:solidFill>
                  <a:srgbClr val="D9D9D9"/>
                </a:solidFill>
                <a:effectLst>
                  <a:innerShdw blurRad="69850" dist="43180" dir="5400000">
                    <a:srgbClr val="000000">
                      <a:alpha val="65000"/>
                    </a:srgbClr>
                  </a:innerShdw>
                </a:effectLst>
              </a:rPr>
              <a:t>Sequentially</a:t>
            </a:r>
          </a:p>
          <a:p>
            <a:pPr algn="ctr"/>
            <a:r>
              <a:rPr lang="en-US" sz="2800" b="1" dirty="0" smtClean="0">
                <a:ln w="1905"/>
                <a:solidFill>
                  <a:srgbClr val="D9D9D9"/>
                </a:solidFill>
                <a:effectLst>
                  <a:innerShdw blurRad="69850" dist="43180" dir="5400000">
                    <a:srgbClr val="000000">
                      <a:alpha val="65000"/>
                    </a:srgbClr>
                  </a:innerShdw>
                </a:effectLst>
              </a:rPr>
              <a:t>completed </a:t>
            </a:r>
          </a:p>
          <a:p>
            <a:pPr algn="ctr"/>
            <a:r>
              <a:rPr lang="en-US" sz="2800" b="1" dirty="0" smtClean="0">
                <a:ln w="1905"/>
                <a:solidFill>
                  <a:srgbClr val="D9D9D9"/>
                </a:solidFill>
                <a:effectLst>
                  <a:innerShdw blurRad="69850" dist="43180" dir="5400000">
                    <a:srgbClr val="000000">
                      <a:alpha val="65000"/>
                    </a:srgbClr>
                  </a:innerShdw>
                </a:effectLst>
              </a:rPr>
              <a:t>restorations</a:t>
            </a:r>
          </a:p>
          <a:p>
            <a:pPr algn="ctr"/>
            <a:endParaRPr lang="en-US" sz="2800" b="1" dirty="0">
              <a:ln w="1905"/>
              <a:solidFill>
                <a:srgbClr val="D9D9D9"/>
              </a:solidFill>
              <a:effectLst>
                <a:innerShdw blurRad="69850" dist="43180" dir="5400000">
                  <a:srgbClr val="000000">
                    <a:alpha val="65000"/>
                  </a:srgbClr>
                </a:innerShdw>
              </a:effectLst>
            </a:endParaRPr>
          </a:p>
          <a:p>
            <a:pPr algn="ctr"/>
            <a:endParaRPr lang="en-US" sz="2800" b="1" dirty="0" smtClean="0">
              <a:ln w="1905"/>
              <a:solidFill>
                <a:srgbClr val="D9D9D9"/>
              </a:solidFill>
              <a:effectLst>
                <a:innerShdw blurRad="69850" dist="43180" dir="5400000">
                  <a:srgbClr val="000000">
                    <a:alpha val="65000"/>
                  </a:srgbClr>
                </a:innerShdw>
              </a:effectLst>
            </a:endParaRPr>
          </a:p>
          <a:p>
            <a:pPr algn="ctr"/>
            <a:endParaRPr lang="en-US" sz="2800" b="1" dirty="0">
              <a:ln w="1905"/>
              <a:solidFill>
                <a:srgbClr val="D9D9D9"/>
              </a:solidFill>
              <a:effectLst>
                <a:innerShdw blurRad="69850" dist="43180" dir="5400000">
                  <a:srgbClr val="000000">
                    <a:alpha val="65000"/>
                  </a:srgbClr>
                </a:innerShdw>
              </a:effectLst>
            </a:endParaRPr>
          </a:p>
          <a:p>
            <a:pPr algn="ctr"/>
            <a:r>
              <a:rPr lang="en-US" sz="2800" b="1" dirty="0" smtClean="0">
                <a:ln w="1905"/>
                <a:solidFill>
                  <a:srgbClr val="D9D9D9"/>
                </a:solidFill>
                <a:effectLst>
                  <a:innerShdw blurRad="69850" dist="43180" dir="5400000">
                    <a:srgbClr val="000000">
                      <a:alpha val="65000"/>
                    </a:srgbClr>
                  </a:innerShdw>
                </a:effectLst>
              </a:rPr>
              <a:t>Independently </a:t>
            </a:r>
          </a:p>
          <a:p>
            <a:pPr algn="ctr"/>
            <a:r>
              <a:rPr lang="en-US" sz="2800" b="1" dirty="0">
                <a:ln w="1905"/>
                <a:solidFill>
                  <a:srgbClr val="D9D9D9"/>
                </a:solidFill>
                <a:effectLst>
                  <a:innerShdw blurRad="69850" dist="43180" dir="5400000">
                    <a:srgbClr val="000000">
                      <a:alpha val="65000"/>
                    </a:srgbClr>
                  </a:innerShdw>
                </a:effectLst>
              </a:rPr>
              <a:t>c</a:t>
            </a:r>
            <a:r>
              <a:rPr lang="en-US" sz="2800" b="1" dirty="0" smtClean="0">
                <a:ln w="1905"/>
                <a:solidFill>
                  <a:srgbClr val="D9D9D9"/>
                </a:solidFill>
                <a:effectLst>
                  <a:innerShdw blurRad="69850" dist="43180" dir="5400000">
                    <a:srgbClr val="000000">
                      <a:alpha val="65000"/>
                    </a:srgbClr>
                  </a:innerShdw>
                </a:effectLst>
              </a:rPr>
              <a:t>ompleted</a:t>
            </a:r>
          </a:p>
          <a:p>
            <a:pPr algn="ctr"/>
            <a:r>
              <a:rPr lang="en-US" sz="2800" b="1" dirty="0">
                <a:ln w="1905"/>
                <a:solidFill>
                  <a:srgbClr val="D9D9D9"/>
                </a:solidFill>
                <a:effectLst>
                  <a:innerShdw blurRad="69850" dist="43180" dir="5400000">
                    <a:srgbClr val="000000">
                      <a:alpha val="65000"/>
                    </a:srgbClr>
                  </a:innerShdw>
                </a:effectLst>
              </a:rPr>
              <a:t>o</a:t>
            </a:r>
            <a:r>
              <a:rPr lang="en-US" sz="2800" b="1" dirty="0" smtClean="0">
                <a:ln w="1905"/>
                <a:solidFill>
                  <a:srgbClr val="D9D9D9"/>
                </a:solidFill>
                <a:effectLst>
                  <a:innerShdw blurRad="69850" dist="43180" dir="5400000">
                    <a:srgbClr val="000000">
                      <a:alpha val="65000"/>
                    </a:srgbClr>
                  </a:innerShdw>
                </a:effectLst>
              </a:rPr>
              <a:t>ver the Web</a:t>
            </a:r>
          </a:p>
          <a:p>
            <a:pPr algn="ctr"/>
            <a:endParaRPr lang="en-US" sz="2800" b="1" dirty="0">
              <a:ln w="1905"/>
              <a:solidFill>
                <a:srgbClr val="D9D9D9"/>
              </a:solidFill>
              <a:effectLst>
                <a:innerShdw blurRad="69850" dist="43180" dir="5400000">
                  <a:srgbClr val="000000">
                    <a:alpha val="65000"/>
                  </a:srgbClr>
                </a:innerShdw>
              </a:effectLst>
            </a:endParaRPr>
          </a:p>
          <a:p>
            <a:pPr algn="ctr"/>
            <a:endParaRPr lang="en-US" sz="2800" b="1" dirty="0" smtClean="0">
              <a:ln w="1905"/>
              <a:solidFill>
                <a:srgbClr val="D9D9D9"/>
              </a:solidFill>
              <a:effectLst>
                <a:innerShdw blurRad="69850" dist="43180" dir="5400000">
                  <a:srgbClr val="000000">
                    <a:alpha val="65000"/>
                  </a:srgbClr>
                </a:innerShdw>
              </a:effectLst>
            </a:endParaRPr>
          </a:p>
          <a:p>
            <a:pPr algn="ctr"/>
            <a:r>
              <a:rPr lang="en-US" sz="2800" b="1" dirty="0" smtClean="0">
                <a:ln w="1905"/>
                <a:solidFill>
                  <a:srgbClr val="D9D9D9"/>
                </a:solidFill>
                <a:effectLst>
                  <a:innerShdw blurRad="69850" dist="43180" dir="5400000">
                    <a:srgbClr val="000000">
                      <a:alpha val="65000"/>
                    </a:srgbClr>
                  </a:innerShdw>
                </a:effectLst>
              </a:rPr>
              <a:t>Electronically</a:t>
            </a:r>
          </a:p>
          <a:p>
            <a:pPr algn="ctr"/>
            <a:r>
              <a:rPr lang="en-US" sz="2800" b="1" dirty="0" smtClean="0">
                <a:ln w="1905"/>
                <a:solidFill>
                  <a:srgbClr val="D9D9D9"/>
                </a:solidFill>
                <a:effectLst>
                  <a:innerShdw blurRad="69850" dist="43180" dir="5400000">
                    <a:srgbClr val="000000">
                      <a:alpha val="65000"/>
                    </a:srgbClr>
                  </a:innerShdw>
                </a:effectLst>
              </a:rPr>
              <a:t>submitted </a:t>
            </a:r>
          </a:p>
          <a:p>
            <a:pPr algn="ctr"/>
            <a:r>
              <a:rPr lang="en-US" sz="2800" b="1" dirty="0">
                <a:ln w="1905"/>
                <a:solidFill>
                  <a:srgbClr val="D9D9D9"/>
                </a:solidFill>
                <a:effectLst>
                  <a:innerShdw blurRad="69850" dist="43180" dir="5400000">
                    <a:srgbClr val="000000">
                      <a:alpha val="65000"/>
                    </a:srgbClr>
                  </a:innerShdw>
                </a:effectLst>
              </a:rPr>
              <a:t>a</a:t>
            </a:r>
            <a:r>
              <a:rPr lang="en-US" sz="2800" b="1" dirty="0" smtClean="0">
                <a:ln w="1905"/>
                <a:solidFill>
                  <a:srgbClr val="D9D9D9"/>
                </a:solidFill>
                <a:effectLst>
                  <a:innerShdw blurRad="69850" dist="43180" dir="5400000">
                    <a:srgbClr val="000000">
                      <a:alpha val="65000"/>
                    </a:srgbClr>
                  </a:innerShdw>
                </a:effectLst>
              </a:rPr>
              <a:t>ssignment</a:t>
            </a:r>
            <a:endParaRPr lang="en-US" sz="2800" b="1" dirty="0">
              <a:ln w="1905"/>
              <a:solidFill>
                <a:srgbClr val="D9D9D9"/>
              </a:solidFill>
              <a:effectLst>
                <a:innerShdw blurRad="69850" dist="43180" dir="5400000">
                  <a:srgbClr val="000000">
                    <a:alpha val="65000"/>
                  </a:srgbClr>
                </a:innerShdw>
              </a:effectLst>
            </a:endParaRPr>
          </a:p>
        </p:txBody>
      </p:sp>
      <p:pic>
        <p:nvPicPr>
          <p:cNvPr id="9" name="Picture 8" descr="20Ma.pdf"/>
          <p:cNvPicPr>
            <a:picLocks noChangeAspect="1"/>
          </p:cNvPicPr>
          <p:nvPr/>
        </p:nvPicPr>
        <p:blipFill rotWithShape="1">
          <a:blip r:embed="rId5">
            <a:extLst>
              <a:ext uri="{28A0092B-C50C-407E-A947-70E740481C1C}">
                <a14:useLocalDpi xmlns:a14="http://schemas.microsoft.com/office/drawing/2010/main" val="0"/>
              </a:ext>
            </a:extLst>
          </a:blip>
          <a:srcRect l="1854" t="27901" r="1738" b="28642"/>
          <a:stretch/>
        </p:blipFill>
        <p:spPr>
          <a:xfrm>
            <a:off x="0" y="0"/>
            <a:ext cx="3809473" cy="2313253"/>
          </a:xfrm>
          <a:prstGeom prst="rect">
            <a:avLst/>
          </a:prstGeom>
          <a:ln w="57150" cmpd="sng">
            <a:noFill/>
          </a:ln>
        </p:spPr>
      </p:pic>
      <p:sp>
        <p:nvSpPr>
          <p:cNvPr id="10" name="TextBox 9"/>
          <p:cNvSpPr txBox="1"/>
          <p:nvPr/>
        </p:nvSpPr>
        <p:spPr>
          <a:xfrm>
            <a:off x="4029161" y="1050554"/>
            <a:ext cx="1108822" cy="5262980"/>
          </a:xfrm>
          <a:prstGeom prst="rect">
            <a:avLst/>
          </a:prstGeom>
          <a:noFill/>
        </p:spPr>
        <p:txBody>
          <a:bodyPr wrap="none" rtlCol="0">
            <a:spAutoFit/>
          </a:bodyPr>
          <a:lstStyle/>
          <a:p>
            <a:r>
              <a:rPr lang="en-US" sz="2800" dirty="0" smtClean="0">
                <a:solidFill>
                  <a:schemeClr val="accent2">
                    <a:lumMod val="40000"/>
                    <a:lumOff val="60000"/>
                  </a:schemeClr>
                </a:solidFill>
              </a:rPr>
              <a:t>20 Ma</a:t>
            </a:r>
            <a:endParaRPr lang="en-US" sz="2800" dirty="0">
              <a:solidFill>
                <a:schemeClr val="accent2">
                  <a:lumMod val="40000"/>
                  <a:lumOff val="60000"/>
                </a:schemeClr>
              </a:solidFill>
            </a:endParaRPr>
          </a:p>
          <a:p>
            <a:endParaRPr lang="en-US" sz="2800" dirty="0" smtClean="0">
              <a:solidFill>
                <a:schemeClr val="accent2">
                  <a:lumMod val="40000"/>
                  <a:lumOff val="60000"/>
                </a:schemeClr>
              </a:solidFill>
            </a:endParaRPr>
          </a:p>
          <a:p>
            <a:endParaRPr lang="en-US" sz="2800" dirty="0">
              <a:solidFill>
                <a:schemeClr val="accent2">
                  <a:lumMod val="40000"/>
                  <a:lumOff val="60000"/>
                </a:schemeClr>
              </a:solidFill>
            </a:endParaRPr>
          </a:p>
          <a:p>
            <a:endParaRPr lang="en-US" sz="2800" dirty="0" smtClean="0">
              <a:solidFill>
                <a:schemeClr val="accent2">
                  <a:lumMod val="40000"/>
                  <a:lumOff val="60000"/>
                </a:schemeClr>
              </a:solidFill>
            </a:endParaRPr>
          </a:p>
          <a:p>
            <a:endParaRPr lang="en-US" sz="2800" dirty="0" smtClean="0">
              <a:solidFill>
                <a:schemeClr val="accent2">
                  <a:lumMod val="40000"/>
                  <a:lumOff val="60000"/>
                </a:schemeClr>
              </a:solidFill>
            </a:endParaRPr>
          </a:p>
          <a:p>
            <a:r>
              <a:rPr lang="en-US" sz="2800" dirty="0" smtClean="0">
                <a:solidFill>
                  <a:schemeClr val="accent2">
                    <a:lumMod val="40000"/>
                    <a:lumOff val="60000"/>
                  </a:schemeClr>
                </a:solidFill>
              </a:rPr>
              <a:t>60 Ma</a:t>
            </a:r>
          </a:p>
          <a:p>
            <a:endParaRPr lang="en-US" sz="2800" dirty="0">
              <a:solidFill>
                <a:schemeClr val="accent2">
                  <a:lumMod val="40000"/>
                  <a:lumOff val="60000"/>
                </a:schemeClr>
              </a:solidFill>
            </a:endParaRPr>
          </a:p>
          <a:p>
            <a:endParaRPr lang="en-US" sz="2800" dirty="0">
              <a:solidFill>
                <a:schemeClr val="accent2">
                  <a:lumMod val="40000"/>
                  <a:lumOff val="60000"/>
                </a:schemeClr>
              </a:solidFill>
            </a:endParaRPr>
          </a:p>
          <a:p>
            <a:endParaRPr lang="en-US" sz="2800" dirty="0" smtClean="0">
              <a:solidFill>
                <a:schemeClr val="accent2">
                  <a:lumMod val="40000"/>
                  <a:lumOff val="60000"/>
                </a:schemeClr>
              </a:solidFill>
            </a:endParaRPr>
          </a:p>
          <a:p>
            <a:endParaRPr lang="en-US" sz="2800" dirty="0" smtClean="0">
              <a:solidFill>
                <a:schemeClr val="accent2">
                  <a:lumMod val="40000"/>
                  <a:lumOff val="60000"/>
                </a:schemeClr>
              </a:solidFill>
            </a:endParaRPr>
          </a:p>
          <a:p>
            <a:endParaRPr lang="en-US" sz="2800" dirty="0">
              <a:solidFill>
                <a:schemeClr val="accent2">
                  <a:lumMod val="40000"/>
                  <a:lumOff val="60000"/>
                </a:schemeClr>
              </a:solidFill>
            </a:endParaRPr>
          </a:p>
          <a:p>
            <a:r>
              <a:rPr lang="en-US" sz="2800" dirty="0" smtClean="0">
                <a:solidFill>
                  <a:schemeClr val="accent2">
                    <a:lumMod val="40000"/>
                    <a:lumOff val="60000"/>
                  </a:schemeClr>
                </a:solidFill>
              </a:rPr>
              <a:t>80 Ma</a:t>
            </a:r>
            <a:endParaRPr lang="en-US" sz="2800" dirty="0">
              <a:solidFill>
                <a:schemeClr val="accent2">
                  <a:lumMod val="40000"/>
                  <a:lumOff val="60000"/>
                </a:schemeClr>
              </a:solidFill>
            </a:endParaRPr>
          </a:p>
        </p:txBody>
      </p:sp>
    </p:spTree>
    <p:extLst>
      <p:ext uri="{BB962C8B-B14F-4D97-AF65-F5344CB8AC3E}">
        <p14:creationId xmlns:p14="http://schemas.microsoft.com/office/powerpoint/2010/main" val="11000104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838"/>
            <a:ext cx="8229600" cy="1143000"/>
          </a:xfrm>
        </p:spPr>
        <p:txBody>
          <a:bodyPr>
            <a:normAutofit/>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Conclusions</a:t>
            </a:r>
            <a:endParaRPr lang="en-US" dirty="0">
              <a:solidFill>
                <a:srgbClr val="D9D9D9"/>
              </a:solidFill>
            </a:endParaRPr>
          </a:p>
        </p:txBody>
      </p:sp>
      <p:sp>
        <p:nvSpPr>
          <p:cNvPr id="3" name="Content Placeholder 2"/>
          <p:cNvSpPr>
            <a:spLocks noGrp="1"/>
          </p:cNvSpPr>
          <p:nvPr>
            <p:ph idx="1"/>
          </p:nvPr>
        </p:nvSpPr>
        <p:spPr>
          <a:xfrm>
            <a:off x="457200" y="735322"/>
            <a:ext cx="8229600" cy="5599361"/>
          </a:xfrm>
        </p:spPr>
        <p:txBody>
          <a:bodyPr>
            <a:noAutofit/>
          </a:bodyPr>
          <a:lstStyle/>
          <a:p>
            <a:pPr marL="0" indent="0">
              <a:buNone/>
            </a:pPr>
            <a:r>
              <a:rPr lang="en-US" sz="1800" dirty="0" smtClean="0">
                <a:solidFill>
                  <a:srgbClr val="DCE6F2"/>
                </a:solidFill>
              </a:rPr>
              <a:t>–Significant learning increase in tectonics content and geospatial thinking and reasoning compared to business as usual instruction</a:t>
            </a:r>
          </a:p>
          <a:p>
            <a:pPr marL="0" indent="0">
              <a:buNone/>
            </a:pPr>
            <a:endParaRPr lang="en-US" sz="1800" dirty="0" smtClean="0">
              <a:solidFill>
                <a:srgbClr val="DCE6F2"/>
              </a:solidFill>
            </a:endParaRPr>
          </a:p>
          <a:p>
            <a:pPr marL="0" indent="0">
              <a:buNone/>
            </a:pPr>
            <a:r>
              <a:rPr lang="en-US" sz="1800" dirty="0" smtClean="0">
                <a:solidFill>
                  <a:srgbClr val="DCE6F2"/>
                </a:solidFill>
              </a:rPr>
              <a:t>–High student engagement during activities and learning by exploration trial and error </a:t>
            </a:r>
            <a:r>
              <a:rPr lang="en-US" sz="1800" dirty="0">
                <a:solidFill>
                  <a:srgbClr val="DCE6F2"/>
                </a:solidFill>
              </a:rPr>
              <a:t>was effective. </a:t>
            </a:r>
            <a:r>
              <a:rPr lang="en-US" sz="1800" dirty="0" smtClean="0">
                <a:solidFill>
                  <a:srgbClr val="DCE6F2"/>
                </a:solidFill>
              </a:rPr>
              <a:t>Web-GIS </a:t>
            </a:r>
            <a:r>
              <a:rPr lang="en-US" sz="1800" dirty="0" err="1" smtClean="0">
                <a:solidFill>
                  <a:srgbClr val="DCE6F2"/>
                </a:solidFill>
              </a:rPr>
              <a:t>timulated</a:t>
            </a:r>
            <a:r>
              <a:rPr lang="en-US" sz="1800" dirty="0" smtClean="0">
                <a:solidFill>
                  <a:srgbClr val="DCE6F2"/>
                </a:solidFill>
              </a:rPr>
              <a:t> </a:t>
            </a:r>
            <a:r>
              <a:rPr lang="en-US" sz="1800" dirty="0">
                <a:solidFill>
                  <a:srgbClr val="DCE6F2"/>
                </a:solidFill>
              </a:rPr>
              <a:t>student discovery by promoting more frequent interactive synthesis </a:t>
            </a:r>
          </a:p>
          <a:p>
            <a:pPr marL="0" indent="0">
              <a:buNone/>
            </a:pPr>
            <a:endParaRPr lang="en-US" sz="1800" dirty="0" smtClean="0">
              <a:solidFill>
                <a:srgbClr val="DCE6F2"/>
              </a:solidFill>
            </a:endParaRPr>
          </a:p>
          <a:p>
            <a:pPr marL="0" indent="0">
              <a:buNone/>
            </a:pPr>
            <a:r>
              <a:rPr lang="en-US" sz="1800" dirty="0" smtClean="0">
                <a:solidFill>
                  <a:srgbClr val="DCE6F2"/>
                </a:solidFill>
              </a:rPr>
              <a:t>–The assignments promote scientific reasoning (e.g. consideration of multiple working hypothesis)</a:t>
            </a:r>
          </a:p>
          <a:p>
            <a:pPr marL="0" indent="0">
              <a:buNone/>
            </a:pPr>
            <a:endParaRPr lang="en-US" sz="1800" dirty="0" smtClean="0">
              <a:solidFill>
                <a:srgbClr val="DCE6F2"/>
              </a:solidFill>
            </a:endParaRPr>
          </a:p>
          <a:p>
            <a:pPr marL="0" indent="0">
              <a:buNone/>
            </a:pPr>
            <a:r>
              <a:rPr lang="en-US" sz="1800" dirty="0" smtClean="0">
                <a:solidFill>
                  <a:srgbClr val="DCE6F2"/>
                </a:solidFill>
              </a:rPr>
              <a:t>–Lehigh undergraduates in Structural Geology and Tectonics need scaffolding to investigate hotspot distribution but not transform faults, ocean age-bathymetry relations, or subduction zone structure.</a:t>
            </a:r>
          </a:p>
          <a:p>
            <a:pPr marL="0" indent="0">
              <a:buNone/>
            </a:pPr>
            <a:endParaRPr lang="en-US" sz="1800" dirty="0" smtClean="0">
              <a:solidFill>
                <a:srgbClr val="DCE6F2"/>
              </a:solidFill>
            </a:endParaRPr>
          </a:p>
          <a:p>
            <a:pPr marL="0" indent="0">
              <a:buNone/>
            </a:pPr>
            <a:r>
              <a:rPr lang="en-US" sz="1800" dirty="0" smtClean="0">
                <a:solidFill>
                  <a:srgbClr val="DCE6F2"/>
                </a:solidFill>
              </a:rPr>
              <a:t>–Inquiry-based assignments allow students to creatively apply tectonics content but they require appropriate background knowledge</a:t>
            </a:r>
          </a:p>
          <a:p>
            <a:pPr marL="0" indent="0">
              <a:buNone/>
            </a:pPr>
            <a:endParaRPr lang="en-US" sz="1800" dirty="0">
              <a:solidFill>
                <a:srgbClr val="DCE6F2"/>
              </a:solidFill>
            </a:endParaRPr>
          </a:p>
          <a:p>
            <a:pPr marL="0" indent="0">
              <a:buNone/>
            </a:pPr>
            <a:r>
              <a:rPr lang="en-US" sz="1800" dirty="0" smtClean="0">
                <a:solidFill>
                  <a:srgbClr val="DCE6F2"/>
                </a:solidFill>
              </a:rPr>
              <a:t>-Web-GIS allowed </a:t>
            </a:r>
            <a:r>
              <a:rPr lang="en-US" sz="1800" dirty="0">
                <a:solidFill>
                  <a:srgbClr val="DCE6F2"/>
                </a:solidFill>
              </a:rPr>
              <a:t>faster </a:t>
            </a:r>
            <a:r>
              <a:rPr lang="en-US" sz="1800" dirty="0" smtClean="0">
                <a:solidFill>
                  <a:srgbClr val="DCE6F2"/>
                </a:solidFill>
              </a:rPr>
              <a:t>student completion </a:t>
            </a:r>
            <a:r>
              <a:rPr lang="en-US" sz="1800" dirty="0">
                <a:solidFill>
                  <a:srgbClr val="DCE6F2"/>
                </a:solidFill>
              </a:rPr>
              <a:t>and real-time instructor </a:t>
            </a:r>
            <a:r>
              <a:rPr lang="en-US" sz="1800" dirty="0" smtClean="0">
                <a:solidFill>
                  <a:srgbClr val="DCE6F2"/>
                </a:solidFill>
              </a:rPr>
              <a:t>feedback</a:t>
            </a:r>
          </a:p>
        </p:txBody>
      </p:sp>
    </p:spTree>
    <p:extLst>
      <p:ext uri="{BB962C8B-B14F-4D97-AF65-F5344CB8AC3E}">
        <p14:creationId xmlns:p14="http://schemas.microsoft.com/office/powerpoint/2010/main" val="19487484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25439"/>
            <a:ext cx="9144000" cy="2383344"/>
          </a:xfrm>
        </p:spPr>
        <p:txBody>
          <a:bodyPr>
            <a:normAutofit fontScale="90000"/>
          </a:bodyPr>
          <a:lstStyle/>
          <a:p>
            <a:pPr eaLnBrk="1" hangingPunct="1"/>
            <a: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r>
            <a:b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r>
            <a:b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ＭＳ Ｐゴシック" charset="0"/>
                <a:cs typeface="ＭＳ Ｐゴシック" charset="0"/>
              </a:rPr>
              <a:t>Questions</a:t>
            </a:r>
            <a:r>
              <a:rPr lang="en-US" sz="3600" b="1" dirty="0">
                <a:solidFill>
                  <a:srgbClr val="D9D9D9"/>
                </a:solidFill>
                <a:effectLst>
                  <a:outerShdw blurRad="38100" dist="38100" dir="2700000" algn="tl">
                    <a:srgbClr val="000000"/>
                  </a:outerShdw>
                </a:effectLst>
                <a:latin typeface="Arial" charset="0"/>
                <a:ea typeface="ＭＳ Ｐゴシック" charset="0"/>
                <a:cs typeface="ＭＳ Ｐゴシック" charset="0"/>
              </a:rPr>
              <a:t/>
            </a:r>
            <a:br>
              <a:rPr lang="en-US" sz="3600" b="1" dirty="0">
                <a:solidFill>
                  <a:srgbClr val="D9D9D9"/>
                </a:solidFill>
                <a:effectLst>
                  <a:outerShdw blurRad="38100" dist="38100" dir="2700000" algn="tl">
                    <a:srgbClr val="000000"/>
                  </a:outerShdw>
                </a:effectLst>
                <a:latin typeface="Arial" charset="0"/>
                <a:ea typeface="ＭＳ Ｐゴシック" charset="0"/>
                <a:cs typeface="ＭＳ Ｐゴシック" charset="0"/>
              </a:rPr>
            </a:br>
            <a:r>
              <a:rPr lang="en-US" sz="3600" b="1" dirty="0" smtClean="0">
                <a:effectLst>
                  <a:outerShdw blurRad="38100" dist="38100" dir="2700000" algn="tl">
                    <a:srgbClr val="000000"/>
                  </a:outerShdw>
                </a:effectLst>
                <a:latin typeface="Arial" charset="0"/>
                <a:ea typeface="ＭＳ Ｐゴシック" charset="0"/>
                <a:cs typeface="ＭＳ Ｐゴシック" charset="0"/>
              </a:rPr>
              <a:t/>
            </a:r>
            <a:br>
              <a:rPr lang="en-US" sz="3600" b="1" dirty="0" smtClean="0">
                <a:effectLst>
                  <a:outerShdw blurRad="38100" dist="38100" dir="2700000" algn="tl">
                    <a:srgbClr val="000000"/>
                  </a:outerShdw>
                </a:effectLst>
                <a:latin typeface="Arial" charset="0"/>
                <a:ea typeface="ＭＳ Ｐゴシック" charset="0"/>
                <a:cs typeface="ＭＳ Ｐゴシック" charset="0"/>
              </a:rPr>
            </a:br>
            <a:r>
              <a:rPr lang="en-US" sz="36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http</a:t>
            </a:r>
            <a:r>
              <a:rPr 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600" b="1"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www.ei.lehigh.edu</a:t>
            </a:r>
            <a:r>
              <a:rPr 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600" b="1"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eli</a:t>
            </a:r>
            <a:r>
              <a:rPr 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6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tectonics</a:t>
            </a:r>
            <a: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r>
            <a:b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
            </a:r>
            <a:b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br>
            <a:endParaRPr lang="en-US" sz="3600" dirty="0">
              <a:effectLst>
                <a:outerShdw blurRad="38100" dist="38100" dir="2700000" algn="tl">
                  <a:srgbClr val="000000"/>
                </a:outerShdw>
              </a:effectLst>
              <a:latin typeface="Arial" charset="0"/>
              <a:ea typeface="ＭＳ Ｐゴシック" charset="0"/>
              <a:cs typeface="ＭＳ Ｐゴシック" charset="0"/>
            </a:endParaRPr>
          </a:p>
        </p:txBody>
      </p:sp>
      <p:sp>
        <p:nvSpPr>
          <p:cNvPr id="3" name="Rectangle 2"/>
          <p:cNvSpPr/>
          <p:nvPr/>
        </p:nvSpPr>
        <p:spPr>
          <a:xfrm>
            <a:off x="-2" y="2904841"/>
            <a:ext cx="9018579" cy="1384995"/>
          </a:xfrm>
          <a:prstGeom prst="rect">
            <a:avLst/>
          </a:prstGeom>
        </p:spPr>
        <p:txBody>
          <a:bodyPr wrap="square">
            <a:spAutoFit/>
          </a:bodyPr>
          <a:lstStyle/>
          <a:p>
            <a:r>
              <a:rPr lang="en-US" sz="2400" u="sng" dirty="0">
                <a:solidFill>
                  <a:srgbClr val="D9D9D9"/>
                </a:solidFill>
              </a:rPr>
              <a:t>Further Description</a:t>
            </a:r>
          </a:p>
          <a:p>
            <a:r>
              <a:rPr lang="en-US" sz="2000" dirty="0">
                <a:solidFill>
                  <a:srgbClr val="D9D9D9"/>
                </a:solidFill>
              </a:rPr>
              <a:t>Burrows, J., </a:t>
            </a:r>
            <a:r>
              <a:rPr lang="en-US" sz="2000" dirty="0" err="1">
                <a:solidFill>
                  <a:srgbClr val="D9D9D9"/>
                </a:solidFill>
              </a:rPr>
              <a:t>Bodzin</a:t>
            </a:r>
            <a:r>
              <a:rPr lang="en-US" sz="2000" dirty="0">
                <a:solidFill>
                  <a:srgbClr val="D9D9D9"/>
                </a:solidFill>
              </a:rPr>
              <a:t>, A., Anastasio, D., </a:t>
            </a:r>
            <a:r>
              <a:rPr lang="en-US" sz="2000" dirty="0" err="1">
                <a:solidFill>
                  <a:srgbClr val="D9D9D9"/>
                </a:solidFill>
              </a:rPr>
              <a:t>Sahagian</a:t>
            </a:r>
            <a:r>
              <a:rPr lang="en-US" sz="2000" dirty="0">
                <a:solidFill>
                  <a:srgbClr val="D9D9D9"/>
                </a:solidFill>
              </a:rPr>
              <a:t>, D., </a:t>
            </a:r>
            <a:r>
              <a:rPr lang="en-US" sz="2000" dirty="0" err="1">
                <a:solidFill>
                  <a:srgbClr val="D9D9D9"/>
                </a:solidFill>
              </a:rPr>
              <a:t>Bressler</a:t>
            </a:r>
            <a:r>
              <a:rPr lang="en-US" sz="2000" dirty="0">
                <a:solidFill>
                  <a:srgbClr val="D9D9D9"/>
                </a:solidFill>
              </a:rPr>
              <a:t>, D., </a:t>
            </a:r>
            <a:r>
              <a:rPr lang="en-US" sz="2000" dirty="0" err="1">
                <a:solidFill>
                  <a:srgbClr val="D9D9D9"/>
                </a:solidFill>
              </a:rPr>
              <a:t>Cirruci</a:t>
            </a:r>
            <a:r>
              <a:rPr lang="en-US" sz="2000" dirty="0">
                <a:solidFill>
                  <a:srgbClr val="D9D9D9"/>
                </a:solidFill>
              </a:rPr>
              <a:t>, L., </a:t>
            </a:r>
            <a:r>
              <a:rPr lang="en-US" sz="2000" dirty="0" err="1">
                <a:solidFill>
                  <a:srgbClr val="D9D9D9"/>
                </a:solidFill>
              </a:rPr>
              <a:t>Rutzmoser</a:t>
            </a:r>
            <a:r>
              <a:rPr lang="en-US" sz="2000" dirty="0">
                <a:solidFill>
                  <a:srgbClr val="D9D9D9"/>
                </a:solidFill>
              </a:rPr>
              <a:t>, S. and </a:t>
            </a:r>
            <a:r>
              <a:rPr lang="en-US" sz="2000" dirty="0" err="1">
                <a:solidFill>
                  <a:srgbClr val="D9D9D9"/>
                </a:solidFill>
              </a:rPr>
              <a:t>Teletzke</a:t>
            </a:r>
            <a:r>
              <a:rPr lang="en-US" sz="2000" dirty="0">
                <a:solidFill>
                  <a:srgbClr val="D9D9D9"/>
                </a:solidFill>
              </a:rPr>
              <a:t>, A. (2013). Using Web GIS to enhance tectonics learning and geospatial thinking. Science Scope, 37(4), 29-37.</a:t>
            </a:r>
          </a:p>
        </p:txBody>
      </p:sp>
      <p:sp>
        <p:nvSpPr>
          <p:cNvPr id="4" name="Rectangle 3"/>
          <p:cNvSpPr/>
          <p:nvPr/>
        </p:nvSpPr>
        <p:spPr>
          <a:xfrm>
            <a:off x="-2" y="4567251"/>
            <a:ext cx="9143999" cy="1292662"/>
          </a:xfrm>
          <a:prstGeom prst="rect">
            <a:avLst/>
          </a:prstGeom>
        </p:spPr>
        <p:txBody>
          <a:bodyPr wrap="square">
            <a:spAutoFit/>
          </a:bodyPr>
          <a:lstStyle/>
          <a:p>
            <a:r>
              <a:rPr lang="en-US" sz="2400" u="sng" dirty="0">
                <a:solidFill>
                  <a:srgbClr val="D9D9D9"/>
                </a:solidFill>
              </a:rPr>
              <a:t>Acknowledgements</a:t>
            </a:r>
          </a:p>
          <a:p>
            <a:r>
              <a:rPr lang="en-US" dirty="0">
                <a:solidFill>
                  <a:srgbClr val="D9D9D9"/>
                </a:solidFill>
              </a:rPr>
              <a:t>Allison </a:t>
            </a:r>
            <a:r>
              <a:rPr lang="en-US" dirty="0" err="1">
                <a:solidFill>
                  <a:srgbClr val="D9D9D9"/>
                </a:solidFill>
              </a:rPr>
              <a:t>Telezke</a:t>
            </a:r>
            <a:r>
              <a:rPr lang="en-US" dirty="0">
                <a:solidFill>
                  <a:srgbClr val="D9D9D9"/>
                </a:solidFill>
              </a:rPr>
              <a:t> and Jill Burrows, Earth and Environmental Sciences, Lehigh University</a:t>
            </a:r>
          </a:p>
          <a:p>
            <a:r>
              <a:rPr lang="en-US" dirty="0">
                <a:solidFill>
                  <a:srgbClr val="D9D9D9"/>
                </a:solidFill>
              </a:rPr>
              <a:t>Denise </a:t>
            </a:r>
            <a:r>
              <a:rPr lang="en-US" dirty="0" err="1">
                <a:solidFill>
                  <a:srgbClr val="D9D9D9"/>
                </a:solidFill>
              </a:rPr>
              <a:t>Bressler</a:t>
            </a:r>
            <a:r>
              <a:rPr lang="en-US" dirty="0">
                <a:solidFill>
                  <a:srgbClr val="D9D9D9"/>
                </a:solidFill>
              </a:rPr>
              <a:t>, Education and Human Resources, Lehigh University</a:t>
            </a:r>
          </a:p>
          <a:p>
            <a:r>
              <a:rPr lang="en-US" dirty="0">
                <a:solidFill>
                  <a:srgbClr val="D9D9D9"/>
                </a:solidFill>
              </a:rPr>
              <a:t>Lori </a:t>
            </a:r>
            <a:r>
              <a:rPr lang="en-US" dirty="0" err="1">
                <a:solidFill>
                  <a:srgbClr val="D9D9D9"/>
                </a:solidFill>
              </a:rPr>
              <a:t>Cirucci</a:t>
            </a:r>
            <a:r>
              <a:rPr lang="en-US" dirty="0">
                <a:solidFill>
                  <a:srgbClr val="D9D9D9"/>
                </a:solidFill>
              </a:rPr>
              <a:t>, Bethlehem Area School District</a:t>
            </a:r>
          </a:p>
        </p:txBody>
      </p:sp>
    </p:spTree>
    <p:extLst>
      <p:ext uri="{BB962C8B-B14F-4D97-AF65-F5344CB8AC3E}">
        <p14:creationId xmlns:p14="http://schemas.microsoft.com/office/powerpoint/2010/main" val="36181961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0"/>
            <a:ext cx="77216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965200" y="5948363"/>
            <a:ext cx="7343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3600" dirty="0" err="1">
                <a:solidFill>
                  <a:srgbClr val="D9D9D9"/>
                </a:solidFill>
                <a:latin typeface="Arial Bold" charset="0"/>
                <a:cs typeface="Arial Bold" charset="0"/>
              </a:rPr>
              <a:t>http:www.ei.lehigh.edu</a:t>
            </a:r>
            <a:r>
              <a:rPr lang="en-US" sz="3600" dirty="0">
                <a:solidFill>
                  <a:srgbClr val="D9D9D9"/>
                </a:solidFill>
                <a:latin typeface="Arial Bold" charset="0"/>
                <a:cs typeface="Arial Bold" charset="0"/>
              </a:rPr>
              <a:t>/</a:t>
            </a:r>
            <a:r>
              <a:rPr lang="en-US" sz="3600" dirty="0" err="1">
                <a:solidFill>
                  <a:srgbClr val="D9D9D9"/>
                </a:solidFill>
                <a:latin typeface="Arial Bold" charset="0"/>
                <a:cs typeface="Arial Bold" charset="0"/>
              </a:rPr>
              <a:t>eli</a:t>
            </a:r>
            <a:r>
              <a:rPr lang="en-US" sz="3600" dirty="0">
                <a:solidFill>
                  <a:srgbClr val="D9D9D9"/>
                </a:solidFill>
                <a:latin typeface="Arial Bold" charset="0"/>
                <a:cs typeface="Arial Bold" charset="0"/>
              </a:rPr>
              <a:t>/tectonics</a:t>
            </a:r>
          </a:p>
        </p:txBody>
      </p:sp>
    </p:spTree>
    <p:extLst>
      <p:ext uri="{BB962C8B-B14F-4D97-AF65-F5344CB8AC3E}">
        <p14:creationId xmlns:p14="http://schemas.microsoft.com/office/powerpoint/2010/main" val="7310522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Screen shot 2012-11-29 at 3.24.05 PM.png"/>
          <p:cNvPicPr>
            <a:picLocks noChangeAspect="1"/>
          </p:cNvPicPr>
          <p:nvPr/>
        </p:nvPicPr>
        <p:blipFill>
          <a:blip r:embed="rId3">
            <a:extLst>
              <a:ext uri="{28A0092B-C50C-407E-A947-70E740481C1C}">
                <a14:useLocalDpi xmlns:a14="http://schemas.microsoft.com/office/drawing/2010/main" val="0"/>
              </a:ext>
            </a:extLst>
          </a:blip>
          <a:srcRect l="-348" r="-327"/>
          <a:stretch>
            <a:fillRect/>
          </a:stretch>
        </p:blipFill>
        <p:spPr bwMode="auto">
          <a:xfrm>
            <a:off x="225425" y="1600200"/>
            <a:ext cx="8842375" cy="5257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 name="Title 28"/>
          <p:cNvSpPr>
            <a:spLocks noGrp="1"/>
          </p:cNvSpPr>
          <p:nvPr>
            <p:ph type="title"/>
          </p:nvPr>
        </p:nvSpPr>
        <p:spPr/>
        <p:txBody>
          <a:bodyPr>
            <a:normAutofit fontScale="90000"/>
          </a:bodyPr>
          <a:lstStyle/>
          <a:p>
            <a:pPr eaLnBrk="1" hangingPunct="1"/>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Where</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 </a:t>
            </a:r>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is </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the nearest </a:t>
            </a:r>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geologic hazard </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to my location?</a:t>
            </a:r>
          </a:p>
        </p:txBody>
      </p:sp>
      <p:sp>
        <p:nvSpPr>
          <p:cNvPr id="2" name="TextBox 1"/>
          <p:cNvSpPr txBox="1"/>
          <p:nvPr/>
        </p:nvSpPr>
        <p:spPr>
          <a:xfrm>
            <a:off x="225425" y="6401127"/>
            <a:ext cx="3738073" cy="461665"/>
          </a:xfrm>
          <a:prstGeom prst="rect">
            <a:avLst/>
          </a:prstGeom>
          <a:noFill/>
        </p:spPr>
        <p:txBody>
          <a:bodyPr wrap="none" rtlCol="0">
            <a:spAutoFit/>
          </a:bodyPr>
          <a:lstStyle/>
          <a:p>
            <a:r>
              <a:rPr lang="en-US" sz="2400" dirty="0" smtClean="0">
                <a:solidFill>
                  <a:schemeClr val="bg1"/>
                </a:solidFill>
              </a:rPr>
              <a:t>Custom GIS </a:t>
            </a:r>
            <a:r>
              <a:rPr lang="en-US" sz="2400" dirty="0">
                <a:solidFill>
                  <a:schemeClr val="bg1"/>
                </a:solidFill>
              </a:rPr>
              <a:t>f</a:t>
            </a:r>
            <a:r>
              <a:rPr lang="en-US" sz="2400" dirty="0" smtClean="0">
                <a:solidFill>
                  <a:schemeClr val="bg1"/>
                </a:solidFill>
              </a:rPr>
              <a:t>or </a:t>
            </a:r>
            <a:r>
              <a:rPr lang="en-US" sz="2400" dirty="0">
                <a:solidFill>
                  <a:schemeClr val="bg1"/>
                </a:solidFill>
              </a:rPr>
              <a:t>e</a:t>
            </a:r>
            <a:r>
              <a:rPr lang="en-US" sz="2400" dirty="0" smtClean="0">
                <a:solidFill>
                  <a:schemeClr val="bg1"/>
                </a:solidFill>
              </a:rPr>
              <a:t>ach activity</a:t>
            </a:r>
            <a:endParaRPr lang="en-US" sz="2400" dirty="0">
              <a:solidFill>
                <a:schemeClr val="bg1"/>
              </a:solidFill>
            </a:endParaRPr>
          </a:p>
        </p:txBody>
      </p:sp>
    </p:spTree>
    <p:extLst>
      <p:ext uri="{BB962C8B-B14F-4D97-AF65-F5344CB8AC3E}">
        <p14:creationId xmlns:p14="http://schemas.microsoft.com/office/powerpoint/2010/main" val="3672463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Screen shot 2012-11-29 at 3.24.05 PM.png"/>
          <p:cNvPicPr>
            <a:picLocks noChangeAspect="1"/>
          </p:cNvPicPr>
          <p:nvPr/>
        </p:nvPicPr>
        <p:blipFill>
          <a:blip r:embed="rId3">
            <a:extLst>
              <a:ext uri="{28A0092B-C50C-407E-A947-70E740481C1C}">
                <a14:useLocalDpi xmlns:a14="http://schemas.microsoft.com/office/drawing/2010/main" val="0"/>
              </a:ext>
            </a:extLst>
          </a:blip>
          <a:srcRect l="-348" r="-327"/>
          <a:stretch>
            <a:fillRect/>
          </a:stretch>
        </p:blipFill>
        <p:spPr bwMode="auto">
          <a:xfrm>
            <a:off x="225425" y="1600200"/>
            <a:ext cx="8842375" cy="5257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28"/>
          <p:cNvSpPr>
            <a:spLocks noGrp="1"/>
          </p:cNvSpPr>
          <p:nvPr>
            <p:ph type="title"/>
          </p:nvPr>
        </p:nvSpPr>
        <p:spPr/>
        <p:txBody>
          <a:bodyPr>
            <a:normAutofit fontScale="90000"/>
          </a:bodyPr>
          <a:lstStyle/>
          <a:p>
            <a:pPr eaLnBrk="1" hangingPunct="1"/>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Where</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 </a:t>
            </a:r>
            <a:r>
              <a:rPr lang="en-US" altLang="ja-JP"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i</a:t>
            </a:r>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s </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the nearest </a:t>
            </a:r>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geologic hazard </a:t>
            </a:r>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to my location?</a:t>
            </a:r>
          </a:p>
        </p:txBody>
      </p:sp>
      <p:pic>
        <p:nvPicPr>
          <p:cNvPr id="33796" name="Content Placeholder 3" descr="Screen shot 2012-11-29 at 5.05.07 PM.png"/>
          <p:cNvPicPr>
            <a:picLocks noChangeAspect="1"/>
          </p:cNvPicPr>
          <p:nvPr/>
        </p:nvPicPr>
        <p:blipFill rotWithShape="1">
          <a:blip r:embed="rId4">
            <a:extLst>
              <a:ext uri="{28A0092B-C50C-407E-A947-70E740481C1C}">
                <a14:useLocalDpi xmlns:a14="http://schemas.microsoft.com/office/drawing/2010/main" val="0"/>
              </a:ext>
            </a:extLst>
          </a:blip>
          <a:srcRect l="28840" t="36797" r="44293" b="23348"/>
          <a:stretch/>
        </p:blipFill>
        <p:spPr bwMode="auto">
          <a:xfrm>
            <a:off x="225426" y="3972373"/>
            <a:ext cx="3196814" cy="2840287"/>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3798" name="Content Placeholder 3" descr="Screen shot 2012-11-29 at 3.24.05 PM.png"/>
          <p:cNvPicPr>
            <a:picLocks noChangeAspect="1"/>
          </p:cNvPicPr>
          <p:nvPr/>
        </p:nvPicPr>
        <p:blipFill>
          <a:blip r:embed="rId3">
            <a:extLst>
              <a:ext uri="{28A0092B-C50C-407E-A947-70E740481C1C}">
                <a14:useLocalDpi xmlns:a14="http://schemas.microsoft.com/office/drawing/2010/main" val="0"/>
              </a:ext>
            </a:extLst>
          </a:blip>
          <a:srcRect l="84068" t="8002" r="1508" b="73363"/>
          <a:stretch>
            <a:fillRect/>
          </a:stretch>
        </p:blipFill>
        <p:spPr bwMode="auto">
          <a:xfrm>
            <a:off x="7605713" y="1833563"/>
            <a:ext cx="1268412" cy="979487"/>
          </a:xfrm>
          <a:prstGeom prst="rect">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pic>
      <p:pic>
        <p:nvPicPr>
          <p:cNvPr id="33799" name="Picture 6" descr="Screen shot 2012-12-01 at 12.56.09 PM.png"/>
          <p:cNvPicPr>
            <a:picLocks noChangeAspect="1"/>
          </p:cNvPicPr>
          <p:nvPr/>
        </p:nvPicPr>
        <p:blipFill>
          <a:blip r:embed="rId5">
            <a:extLst>
              <a:ext uri="{28A0092B-C50C-407E-A947-70E740481C1C}">
                <a14:useLocalDpi xmlns:a14="http://schemas.microsoft.com/office/drawing/2010/main" val="0"/>
              </a:ext>
            </a:extLst>
          </a:blip>
          <a:srcRect r="-7353"/>
          <a:stretch>
            <a:fillRect/>
          </a:stretch>
        </p:blipFill>
        <p:spPr bwMode="auto">
          <a:xfrm>
            <a:off x="7585075" y="3508375"/>
            <a:ext cx="1212850" cy="1339850"/>
          </a:xfrm>
          <a:prstGeom prst="rect">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pic>
      <p:pic>
        <p:nvPicPr>
          <p:cNvPr id="33800" name="Content Placeholder 3" descr="Screen shot 2012-11-23 at 12.18.40 PM.png"/>
          <p:cNvPicPr>
            <a:picLocks noChangeAspect="1"/>
          </p:cNvPicPr>
          <p:nvPr/>
        </p:nvPicPr>
        <p:blipFill>
          <a:blip r:embed="rId6">
            <a:extLst>
              <a:ext uri="{28A0092B-C50C-407E-A947-70E740481C1C}">
                <a14:useLocalDpi xmlns:a14="http://schemas.microsoft.com/office/drawing/2010/main" val="0"/>
              </a:ext>
            </a:extLst>
          </a:blip>
          <a:srcRect l="-726" r="16321"/>
          <a:stretch>
            <a:fillRect/>
          </a:stretch>
        </p:blipFill>
        <p:spPr bwMode="auto">
          <a:xfrm>
            <a:off x="6283325" y="1833563"/>
            <a:ext cx="941388" cy="3484562"/>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pic>
      <p:pic>
        <p:nvPicPr>
          <p:cNvPr id="33801" name="Content Placeholder 3" descr="Screen shot 2012-11-23 at 12.17.48 PM.png"/>
          <p:cNvPicPr>
            <a:picLocks noChangeAspect="1"/>
          </p:cNvPicPr>
          <p:nvPr/>
        </p:nvPicPr>
        <p:blipFill>
          <a:blip r:embed="rId7">
            <a:extLst>
              <a:ext uri="{28A0092B-C50C-407E-A947-70E740481C1C}">
                <a14:useLocalDpi xmlns:a14="http://schemas.microsoft.com/office/drawing/2010/main" val="0"/>
              </a:ext>
            </a:extLst>
          </a:blip>
          <a:srcRect l="1112" r="539" b="8250"/>
          <a:stretch>
            <a:fillRect/>
          </a:stretch>
        </p:blipFill>
        <p:spPr bwMode="auto">
          <a:xfrm>
            <a:off x="3233738" y="4460875"/>
            <a:ext cx="1708150" cy="21780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pic>
      <p:pic>
        <p:nvPicPr>
          <p:cNvPr id="33802" name="Content Placeholder 3" descr="Screen shot 2012-11-23 at 12.18.29 PM.png"/>
          <p:cNvPicPr>
            <a:picLocks noGrp="1" noChangeAspect="1"/>
          </p:cNvPicPr>
          <p:nvPr>
            <p:ph idx="1"/>
          </p:nvPr>
        </p:nvPicPr>
        <p:blipFill>
          <a:blip r:embed="rId8">
            <a:extLst>
              <a:ext uri="{28A0092B-C50C-407E-A947-70E740481C1C}">
                <a14:useLocalDpi xmlns:a14="http://schemas.microsoft.com/office/drawing/2010/main" val="0"/>
              </a:ext>
            </a:extLst>
          </a:blip>
          <a:srcRect l="783" r="5653" b="10892"/>
          <a:stretch>
            <a:fillRect/>
          </a:stretch>
        </p:blipFill>
        <p:spPr bwMode="auto">
          <a:xfrm>
            <a:off x="3502025" y="2813050"/>
            <a:ext cx="2185988" cy="1316038"/>
          </a:xfrm>
          <a:ln w="28575" cap="flat">
            <a:solidFill>
              <a:srgbClr val="FF0000"/>
            </a:solidFill>
            <a:round/>
            <a:headEnd type="none" w="med" len="med"/>
            <a:tailEnd type="none" w="med" len="med"/>
          </a:ln>
        </p:spPr>
      </p:pic>
      <p:cxnSp>
        <p:nvCxnSpPr>
          <p:cNvPr id="13" name="Straight Connector 12"/>
          <p:cNvCxnSpPr/>
          <p:nvPr/>
        </p:nvCxnSpPr>
        <p:spPr>
          <a:xfrm rot="10800000">
            <a:off x="7224713" y="5318125"/>
            <a:ext cx="381000" cy="3778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5467350" y="5080000"/>
            <a:ext cx="2117725" cy="89535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V="1">
            <a:off x="4892675" y="4505325"/>
            <a:ext cx="901700" cy="24765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a:off x="4941888" y="5695950"/>
            <a:ext cx="2663825" cy="6858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605713" y="2082800"/>
            <a:ext cx="585787" cy="17145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508875" y="2862263"/>
            <a:ext cx="1365250" cy="646112"/>
          </a:xfrm>
          <a:prstGeom prst="rect">
            <a:avLst/>
          </a:prstGeom>
          <a:noFill/>
        </p:spPr>
        <p:txBody>
          <a:bodyPr wrap="none">
            <a:spAutoFit/>
          </a:bodyPr>
          <a:lstStyle/>
          <a:p>
            <a:pPr algn="ctr">
              <a:defRPr/>
            </a:pPr>
            <a:r>
              <a:rPr lang="en-US" dirty="0">
                <a:solidFill>
                  <a:schemeClr val="accent6"/>
                </a:solidFill>
                <a:ea typeface="Arial" charset="0"/>
              </a:rPr>
              <a:t>Earthquake</a:t>
            </a:r>
          </a:p>
          <a:p>
            <a:pPr algn="ctr">
              <a:defRPr/>
            </a:pPr>
            <a:r>
              <a:rPr lang="en-US" dirty="0">
                <a:solidFill>
                  <a:schemeClr val="accent6"/>
                </a:solidFill>
                <a:ea typeface="Arial" charset="0"/>
              </a:rPr>
              <a:t> Query</a:t>
            </a:r>
          </a:p>
        </p:txBody>
      </p:sp>
      <p:sp>
        <p:nvSpPr>
          <p:cNvPr id="33811" name="TextBox 20"/>
          <p:cNvSpPr txBox="1">
            <a:spLocks noChangeArrowheads="1"/>
          </p:cNvSpPr>
          <p:nvPr/>
        </p:nvSpPr>
        <p:spPr bwMode="auto">
          <a:xfrm>
            <a:off x="6283325" y="267493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F79646"/>
                </a:solidFill>
              </a:rPr>
              <a:t>Volcano</a:t>
            </a:r>
          </a:p>
          <a:p>
            <a:pPr algn="ctr" eaLnBrk="1" hangingPunct="1"/>
            <a:r>
              <a:rPr lang="en-US" sz="1800" dirty="0">
                <a:solidFill>
                  <a:srgbClr val="F79646"/>
                </a:solidFill>
              </a:rPr>
              <a:t>Type</a:t>
            </a:r>
          </a:p>
        </p:txBody>
      </p:sp>
      <p:sp>
        <p:nvSpPr>
          <p:cNvPr id="2" name="TextBox 1"/>
          <p:cNvSpPr txBox="1"/>
          <p:nvPr/>
        </p:nvSpPr>
        <p:spPr>
          <a:xfrm>
            <a:off x="225426" y="4009022"/>
            <a:ext cx="3017059" cy="338554"/>
          </a:xfrm>
          <a:prstGeom prst="rect">
            <a:avLst/>
          </a:prstGeom>
          <a:noFill/>
        </p:spPr>
        <p:txBody>
          <a:bodyPr wrap="none" rtlCol="0">
            <a:spAutoFit/>
          </a:bodyPr>
          <a:lstStyle/>
          <a:p>
            <a:r>
              <a:rPr lang="en-US" sz="1600" i="1" dirty="0" smtClean="0">
                <a:solidFill>
                  <a:srgbClr val="FF0000"/>
                </a:solidFill>
              </a:rPr>
              <a:t>GPS vectors / Historical seismicity</a:t>
            </a:r>
            <a:endParaRPr lang="en-US" sz="1600" i="1" dirty="0">
              <a:solidFill>
                <a:srgbClr val="FF0000"/>
              </a:solidFill>
            </a:endParaRPr>
          </a:p>
        </p:txBody>
      </p:sp>
    </p:spTree>
    <p:extLst>
      <p:ext uri="{BB962C8B-B14F-4D97-AF65-F5344CB8AC3E}">
        <p14:creationId xmlns:p14="http://schemas.microsoft.com/office/powerpoint/2010/main" val="31481390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astasio-GSA_VIDEO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3" name="TextBox 2"/>
          <p:cNvSpPr txBox="1"/>
          <p:nvPr/>
        </p:nvSpPr>
        <p:spPr>
          <a:xfrm>
            <a:off x="815238" y="0"/>
            <a:ext cx="7191692" cy="646331"/>
          </a:xfrm>
          <a:prstGeom prst="rect">
            <a:avLst/>
          </a:prstGeom>
          <a:noFill/>
        </p:spPr>
        <p:txBody>
          <a:bodyPr wrap="none" rtlCol="0">
            <a:spAutoFit/>
          </a:bodyPr>
          <a:lstStyle/>
          <a:p>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Transform Faults and Fracture Zones</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 13"/>
          <p:cNvGrpSpPr/>
          <p:nvPr/>
        </p:nvGrpSpPr>
        <p:grpSpPr>
          <a:xfrm>
            <a:off x="0" y="4343335"/>
            <a:ext cx="3762640" cy="2514665"/>
            <a:chOff x="508000" y="4555982"/>
            <a:chExt cx="3082186" cy="1756150"/>
          </a:xfrm>
        </p:grpSpPr>
        <p:pic>
          <p:nvPicPr>
            <p:cNvPr id="6" name="Content Placeholder 5" descr="1.tiff"/>
            <p:cNvPicPr>
              <a:picLocks noChangeAspect="1"/>
            </p:cNvPicPr>
            <p:nvPr/>
          </p:nvPicPr>
          <p:blipFill rotWithShape="1">
            <a:blip r:embed="rId6">
              <a:extLst>
                <a:ext uri="{28A0092B-C50C-407E-A947-70E740481C1C}">
                  <a14:useLocalDpi xmlns:a14="http://schemas.microsoft.com/office/drawing/2010/main" val="0"/>
                </a:ext>
              </a:extLst>
            </a:blip>
            <a:srcRect l="8496" t="11519" r="8478" b="9831"/>
            <a:stretch/>
          </p:blipFill>
          <p:spPr bwMode="auto">
            <a:xfrm>
              <a:off x="508000" y="4555982"/>
              <a:ext cx="3082186" cy="1756150"/>
            </a:xfrm>
            <a:prstGeom prst="rect">
              <a:avLst/>
            </a:prstGeom>
            <a:ln w="38100" cmpd="sng">
              <a:solidFill>
                <a:srgbClr val="000090"/>
              </a:solidFill>
            </a:ln>
          </p:spPr>
        </p:pic>
        <p:sp>
          <p:nvSpPr>
            <p:cNvPr id="7" name="TextBox 3"/>
            <p:cNvSpPr txBox="1">
              <a:spLocks noChangeArrowheads="1"/>
            </p:cNvSpPr>
            <p:nvPr/>
          </p:nvSpPr>
          <p:spPr bwMode="auto">
            <a:xfrm>
              <a:off x="1391091" y="4986302"/>
              <a:ext cx="1264580" cy="273344"/>
            </a:xfrm>
            <a:prstGeom prst="rect">
              <a:avLst/>
            </a:prstGeom>
            <a:noFill/>
            <a:ln w="38100" cmpd="sng">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dirty="0"/>
                <a:t>Transform fault</a:t>
              </a:r>
            </a:p>
          </p:txBody>
        </p:sp>
        <p:sp>
          <p:nvSpPr>
            <p:cNvPr id="8" name="TextBox 4"/>
            <p:cNvSpPr txBox="1">
              <a:spLocks noChangeArrowheads="1"/>
            </p:cNvSpPr>
            <p:nvPr/>
          </p:nvSpPr>
          <p:spPr bwMode="auto">
            <a:xfrm>
              <a:off x="508000" y="5532196"/>
              <a:ext cx="1178236" cy="273344"/>
            </a:xfrm>
            <a:prstGeom prst="rect">
              <a:avLst/>
            </a:prstGeom>
            <a:noFill/>
            <a:ln w="38100" cmpd="sng">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600" dirty="0"/>
                <a:t>Fracture zone</a:t>
              </a:r>
            </a:p>
          </p:txBody>
        </p:sp>
      </p:grpSp>
    </p:spTree>
    <p:extLst>
      <p:ext uri="{BB962C8B-B14F-4D97-AF65-F5344CB8AC3E}">
        <p14:creationId xmlns:p14="http://schemas.microsoft.com/office/powerpoint/2010/main" val="503996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Heat Flow in the Earth</a:t>
            </a:r>
            <a:endPar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35843" name="Anastasio_Agu Video2.mov" descr="/Users/DavidAnastasio/Desktop/AGU_Tectonics/Anastasio_Agu Video2.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378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9800" fill="hold"/>
                                        <p:tgtEl>
                                          <p:spTgt spid="358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5843"/>
                </p:tgtEl>
              </p:cMediaNode>
            </p:video>
            <p:seq concurrent="1" nextAc="seek">
              <p:cTn id="8" restart="whenNotActive" fill="hold" evtFilter="cancelBubble" nodeType="interactiveSeq">
                <p:stCondLst>
                  <p:cond evt="onClick" delay="0">
                    <p:tgtEl>
                      <p:spTgt spid="358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843"/>
                                        </p:tgtEl>
                                      </p:cBhvr>
                                    </p:cmd>
                                  </p:childTnLst>
                                </p:cTn>
                              </p:par>
                            </p:childTnLst>
                          </p:cTn>
                        </p:par>
                      </p:childTnLst>
                    </p:cTn>
                  </p:par>
                </p:childTnLst>
              </p:cTn>
              <p:nextCondLst>
                <p:cond evt="onClick" delay="0">
                  <p:tgtEl>
                    <p:spTgt spid="3584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27" y="0"/>
            <a:ext cx="8229600" cy="1143000"/>
          </a:xfrm>
        </p:spPr>
        <p:txBody>
          <a:bodyPr/>
          <a:lstStyle/>
          <a:p>
            <a:pPr eaLnBrk="1" hangingPunct="1"/>
            <a:r>
              <a:rPr lang="en-US" dirty="0">
                <a:solidFill>
                  <a:srgbClr val="D9D9D9"/>
                </a:solidFill>
                <a:effectLst>
                  <a:outerShdw blurRad="38100" dist="38100" dir="2700000" algn="tl">
                    <a:srgbClr val="000000"/>
                  </a:outerShdw>
                </a:effectLst>
                <a:latin typeface="Arial" charset="0"/>
                <a:ea typeface="ＭＳ Ｐゴシック" charset="0"/>
                <a:cs typeface="ＭＳ Ｐゴシック" charset="0"/>
              </a:rPr>
              <a:t>Continental Boundaries</a:t>
            </a:r>
          </a:p>
        </p:txBody>
      </p:sp>
      <p:pic>
        <p:nvPicPr>
          <p:cNvPr id="3789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t="8620" b="8620"/>
          <a:stretch>
            <a:fillRect/>
          </a:stretch>
        </p:blipFill>
        <p:spPr bwMode="auto">
          <a:xfrm>
            <a:off x="0" y="1342118"/>
            <a:ext cx="9144000" cy="5022850"/>
          </a:xfrm>
          <a:ln w="38100">
            <a:solidFill>
              <a:schemeClr val="tx1"/>
            </a:solidFill>
            <a:miter lim="800000"/>
            <a:headEnd/>
            <a:tailEnd/>
          </a:ln>
        </p:spPr>
      </p:pic>
    </p:spTree>
    <p:extLst>
      <p:ext uri="{BB962C8B-B14F-4D97-AF65-F5344CB8AC3E}">
        <p14:creationId xmlns:p14="http://schemas.microsoft.com/office/powerpoint/2010/main" val="2431197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Content Placeholder 5" descr="2.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2193" t="14780" r="29550" b="-846"/>
          <a:stretch/>
        </p:blipFill>
        <p:spPr bwMode="auto">
          <a:xfrm>
            <a:off x="0" y="1"/>
            <a:ext cx="6106491" cy="4123816"/>
          </a:xfrm>
          <a:ln w="38100">
            <a:solidFill>
              <a:schemeClr val="accent1">
                <a:lumMod val="40000"/>
                <a:lumOff val="60000"/>
              </a:schemeClr>
            </a:solidFill>
            <a:miter lim="800000"/>
            <a:headEnd/>
            <a:tailEnd/>
          </a:ln>
        </p:spPr>
      </p:pic>
      <p:sp>
        <p:nvSpPr>
          <p:cNvPr id="4" name="Rectangle 3"/>
          <p:cNvSpPr/>
          <p:nvPr/>
        </p:nvSpPr>
        <p:spPr>
          <a:xfrm>
            <a:off x="0" y="4807996"/>
            <a:ext cx="3590186" cy="1077218"/>
          </a:xfrm>
          <a:prstGeom prst="rect">
            <a:avLst/>
          </a:prstGeom>
        </p:spPr>
        <p:txBody>
          <a:bodyPr wrap="square">
            <a:spAutoFit/>
          </a:bodyPr>
          <a:lstStyle/>
          <a:p>
            <a:pPr algn="ctr"/>
            <a:r>
              <a:rPr lang="en-US" sz="32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Subduction </a:t>
            </a:r>
            <a:r>
              <a:rPr lang="en-US" sz="32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zone</a:t>
            </a:r>
          </a:p>
          <a:p>
            <a:pPr algn="ctr"/>
            <a:r>
              <a:rPr lang="en-US" sz="32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 </a:t>
            </a:r>
            <a:r>
              <a:rPr lang="en-US" sz="32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profiles</a:t>
            </a:r>
            <a:endParaRPr lang="en-US" sz="3200" dirty="0">
              <a:solidFill>
                <a:srgbClr val="D9D9D9"/>
              </a:solidFill>
            </a:endParaRPr>
          </a:p>
        </p:txBody>
      </p:sp>
      <p:pic>
        <p:nvPicPr>
          <p:cNvPr id="6" name="Content Placeholder 3" descr="4.tiff"/>
          <p:cNvPicPr>
            <a:picLocks noChangeAspect="1"/>
          </p:cNvPicPr>
          <p:nvPr/>
        </p:nvPicPr>
        <p:blipFill>
          <a:blip r:embed="rId4">
            <a:extLst>
              <a:ext uri="{28A0092B-C50C-407E-A947-70E740481C1C}">
                <a14:useLocalDpi xmlns:a14="http://schemas.microsoft.com/office/drawing/2010/main" val="0"/>
              </a:ext>
            </a:extLst>
          </a:blip>
          <a:srcRect t="6972" b="6972"/>
          <a:stretch>
            <a:fillRect/>
          </a:stretch>
        </p:blipFill>
        <p:spPr bwMode="auto">
          <a:xfrm>
            <a:off x="3590186" y="3806295"/>
            <a:ext cx="5553814" cy="3051705"/>
          </a:xfrm>
          <a:prstGeom prst="rect">
            <a:avLst/>
          </a:prstGeom>
          <a:ln w="38100">
            <a:solidFill>
              <a:srgbClr val="B9CDE5"/>
            </a:solidFill>
            <a:miter lim="800000"/>
            <a:headEnd/>
            <a:tailEnd/>
          </a:ln>
        </p:spPr>
      </p:pic>
      <p:sp>
        <p:nvSpPr>
          <p:cNvPr id="5" name="Rectangle 4"/>
          <p:cNvSpPr/>
          <p:nvPr/>
        </p:nvSpPr>
        <p:spPr>
          <a:xfrm>
            <a:off x="6106491" y="973367"/>
            <a:ext cx="2903307" cy="1569660"/>
          </a:xfrm>
          <a:prstGeom prst="rect">
            <a:avLst/>
          </a:prstGeom>
        </p:spPr>
        <p:txBody>
          <a:bodyPr wrap="square">
            <a:spAutoFit/>
          </a:bodyPr>
          <a:lstStyle/>
          <a:p>
            <a:pPr algn="ctr"/>
            <a:r>
              <a:rPr lang="en-US" sz="32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Convergent</a:t>
            </a:r>
          </a:p>
          <a:p>
            <a:pPr algn="ctr"/>
            <a:r>
              <a:rPr lang="en-US" sz="32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p</a:t>
            </a:r>
            <a:r>
              <a:rPr lang="en-US" sz="32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late</a:t>
            </a:r>
          </a:p>
          <a:p>
            <a:pPr algn="ctr"/>
            <a:r>
              <a:rPr lang="en-US" sz="3200" dirty="0">
                <a:solidFill>
                  <a:srgbClr val="D9D9D9"/>
                </a:solidFill>
                <a:effectLst>
                  <a:outerShdw blurRad="38100" dist="38100" dir="2700000" algn="tl">
                    <a:srgbClr val="000000"/>
                  </a:outerShdw>
                </a:effectLst>
                <a:latin typeface="Arial" charset="0"/>
                <a:ea typeface="ＭＳ Ｐゴシック" charset="0"/>
                <a:cs typeface="ＭＳ Ｐゴシック" charset="0"/>
              </a:rPr>
              <a:t>b</a:t>
            </a:r>
            <a:r>
              <a:rPr lang="en-US" sz="3200" dirty="0" smtClean="0">
                <a:solidFill>
                  <a:srgbClr val="D9D9D9"/>
                </a:solidFill>
                <a:effectLst>
                  <a:outerShdw blurRad="38100" dist="38100" dir="2700000" algn="tl">
                    <a:srgbClr val="000000"/>
                  </a:outerShdw>
                </a:effectLst>
                <a:latin typeface="Arial" charset="0"/>
                <a:ea typeface="ＭＳ Ｐゴシック" charset="0"/>
                <a:cs typeface="ＭＳ Ｐゴシック" charset="0"/>
              </a:rPr>
              <a:t>oundaries</a:t>
            </a:r>
            <a:endParaRPr lang="en-US" sz="3200" dirty="0">
              <a:solidFill>
                <a:srgbClr val="D9D9D9"/>
              </a:solidFill>
            </a:endParaRPr>
          </a:p>
        </p:txBody>
      </p:sp>
    </p:spTree>
    <p:extLst>
      <p:ext uri="{BB962C8B-B14F-4D97-AF65-F5344CB8AC3E}">
        <p14:creationId xmlns:p14="http://schemas.microsoft.com/office/powerpoint/2010/main" val="38864376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t_w_key.pdf"/>
          <p:cNvPicPr>
            <a:picLocks noChangeAspect="1"/>
          </p:cNvPicPr>
          <p:nvPr/>
        </p:nvPicPr>
        <p:blipFill rotWithShape="1">
          <a:blip r:embed="rId3">
            <a:extLst>
              <a:ext uri="{28A0092B-C50C-407E-A947-70E740481C1C}">
                <a14:useLocalDpi xmlns:a14="http://schemas.microsoft.com/office/drawing/2010/main" val="0"/>
              </a:ext>
            </a:extLst>
          </a:blip>
          <a:srcRect l="2437" t="28396" r="1689" b="28147"/>
          <a:stretch/>
        </p:blipFill>
        <p:spPr>
          <a:xfrm>
            <a:off x="108419" y="882199"/>
            <a:ext cx="9035581" cy="5300133"/>
          </a:xfrm>
          <a:prstGeom prst="rect">
            <a:avLst/>
          </a:prstGeom>
        </p:spPr>
      </p:pic>
      <p:sp>
        <p:nvSpPr>
          <p:cNvPr id="2" name="TextBox 1"/>
          <p:cNvSpPr txBox="1"/>
          <p:nvPr/>
        </p:nvSpPr>
        <p:spPr>
          <a:xfrm>
            <a:off x="580624" y="-1"/>
            <a:ext cx="7571651" cy="769441"/>
          </a:xfrm>
          <a:prstGeom prst="rect">
            <a:avLst/>
          </a:prstGeom>
          <a:noFill/>
        </p:spPr>
        <p:txBody>
          <a:bodyPr wrap="square" rtlCol="0">
            <a:spAutoFit/>
          </a:bodyPr>
          <a:lstStyle/>
          <a:p>
            <a:pPr algn="ctr"/>
            <a:r>
              <a:rPr lang="en-US" sz="4400" b="1" dirty="0" smtClean="0">
                <a:ln w="1905"/>
                <a:solidFill>
                  <a:srgbClr val="D9D9D9"/>
                </a:solidFill>
                <a:effectLst>
                  <a:innerShdw blurRad="69850" dist="43180" dir="5400000">
                    <a:srgbClr val="000000">
                      <a:alpha val="65000"/>
                    </a:srgbClr>
                  </a:innerShdw>
                </a:effectLst>
              </a:rPr>
              <a:t>The Plate Game</a:t>
            </a:r>
            <a:r>
              <a:rPr lang="en-US" sz="4400" b="1" dirty="0">
                <a:ln w="1905"/>
                <a:solidFill>
                  <a:srgbClr val="D9D9D9"/>
                </a:solidFill>
                <a:effectLst>
                  <a:innerShdw blurRad="69850" dist="43180" dir="5400000">
                    <a:srgbClr val="000000">
                      <a:alpha val="65000"/>
                    </a:srgbClr>
                  </a:innerShdw>
                </a:effectLst>
              </a:rPr>
              <a:t> </a:t>
            </a:r>
            <a:r>
              <a:rPr lang="en-US" sz="4400" b="1" dirty="0" smtClean="0">
                <a:ln w="1905"/>
                <a:solidFill>
                  <a:srgbClr val="D9D9D9"/>
                </a:solidFill>
                <a:effectLst>
                  <a:innerShdw blurRad="69850" dist="43180" dir="5400000">
                    <a:srgbClr val="000000">
                      <a:alpha val="65000"/>
                    </a:srgbClr>
                  </a:innerShdw>
                </a:effectLst>
              </a:rPr>
              <a:t>Using Web-GIS</a:t>
            </a:r>
          </a:p>
        </p:txBody>
      </p:sp>
      <p:sp>
        <p:nvSpPr>
          <p:cNvPr id="3" name="TextBox 2"/>
          <p:cNvSpPr txBox="1"/>
          <p:nvPr/>
        </p:nvSpPr>
        <p:spPr>
          <a:xfrm>
            <a:off x="460518" y="6133485"/>
            <a:ext cx="8597225" cy="923330"/>
          </a:xfrm>
          <a:prstGeom prst="rect">
            <a:avLst/>
          </a:prstGeom>
          <a:noFill/>
        </p:spPr>
        <p:txBody>
          <a:bodyPr wrap="none" rtlCol="0">
            <a:spAutoFit/>
          </a:bodyPr>
          <a:lstStyle/>
          <a:p>
            <a:pPr algn="ctr"/>
            <a:r>
              <a:rPr lang="en-US" b="1" dirty="0" smtClean="0">
                <a:solidFill>
                  <a:srgbClr val="D9D9D9"/>
                </a:solidFill>
              </a:rPr>
              <a:t>Plate Game original </a:t>
            </a:r>
            <a:r>
              <a:rPr lang="en-US" b="1" dirty="0">
                <a:solidFill>
                  <a:srgbClr val="D9D9D9"/>
                </a:solidFill>
              </a:rPr>
              <a:t>creation </a:t>
            </a:r>
            <a:r>
              <a:rPr lang="en-US" b="1" dirty="0" smtClean="0">
                <a:solidFill>
                  <a:srgbClr val="D9D9D9"/>
                </a:solidFill>
              </a:rPr>
              <a:t>Peter Coney, </a:t>
            </a:r>
            <a:r>
              <a:rPr lang="en-US" b="1" dirty="0">
                <a:solidFill>
                  <a:srgbClr val="D9D9D9"/>
                </a:solidFill>
              </a:rPr>
              <a:t>Middlebury College early 1970s</a:t>
            </a:r>
            <a:r>
              <a:rPr lang="en-US" b="1" dirty="0" smtClean="0">
                <a:solidFill>
                  <a:srgbClr val="D9D9D9"/>
                </a:solidFill>
              </a:rPr>
              <a:t>,</a:t>
            </a:r>
          </a:p>
          <a:p>
            <a:pPr algn="ctr"/>
            <a:r>
              <a:rPr lang="en-US" b="1" dirty="0" smtClean="0">
                <a:solidFill>
                  <a:srgbClr val="D9D9D9"/>
                </a:solidFill>
              </a:rPr>
              <a:t> geophysical data added </a:t>
            </a:r>
            <a:r>
              <a:rPr lang="en-US" b="1" dirty="0">
                <a:solidFill>
                  <a:srgbClr val="D9D9D9"/>
                </a:solidFill>
              </a:rPr>
              <a:t>by </a:t>
            </a:r>
            <a:r>
              <a:rPr lang="en-US" b="1" dirty="0" smtClean="0">
                <a:solidFill>
                  <a:srgbClr val="D9D9D9"/>
                </a:solidFill>
              </a:rPr>
              <a:t>Dave </a:t>
            </a:r>
            <a:r>
              <a:rPr lang="en-US" b="1" dirty="0">
                <a:solidFill>
                  <a:srgbClr val="D9D9D9"/>
                </a:solidFill>
              </a:rPr>
              <a:t>Chapman and Kevin </a:t>
            </a:r>
            <a:r>
              <a:rPr lang="en-US" b="1" dirty="0" smtClean="0">
                <a:solidFill>
                  <a:srgbClr val="D9D9D9"/>
                </a:solidFill>
              </a:rPr>
              <a:t>Furlong</a:t>
            </a:r>
            <a:r>
              <a:rPr lang="en-US" b="1" dirty="0">
                <a:solidFill>
                  <a:srgbClr val="D9D9D9"/>
                </a:solidFill>
              </a:rPr>
              <a:t>, University of Utah 1980s</a:t>
            </a:r>
          </a:p>
          <a:p>
            <a:pPr algn="ctr"/>
            <a:endParaRPr lang="en-US" b="1" dirty="0">
              <a:solidFill>
                <a:srgbClr val="D9D9D9"/>
              </a:solidFill>
            </a:endParaRPr>
          </a:p>
        </p:txBody>
      </p:sp>
    </p:spTree>
    <p:extLst>
      <p:ext uri="{BB962C8B-B14F-4D97-AF65-F5344CB8AC3E}">
        <p14:creationId xmlns:p14="http://schemas.microsoft.com/office/powerpoint/2010/main" val="40569865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4053</TotalTime>
  <Words>1927</Words>
  <Application>Microsoft Macintosh PowerPoint</Application>
  <PresentationFormat>On-screen Show (4:3)</PresentationFormat>
  <Paragraphs>147</Paragraphs>
  <Slides>14</Slides>
  <Notes>13</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Paper Number: 151-11 Teaching and Learning  Tectonics with Web GIS</vt:lpstr>
      <vt:lpstr>PowerPoint Presentation</vt:lpstr>
      <vt:lpstr>Where is the nearest geologic hazard to my location?</vt:lpstr>
      <vt:lpstr>Where is the nearest geologic hazard to my location?</vt:lpstr>
      <vt:lpstr>PowerPoint Presentation</vt:lpstr>
      <vt:lpstr>Heat Flow in the Earth</vt:lpstr>
      <vt:lpstr>Continental Boundaries</vt:lpstr>
      <vt:lpstr>PowerPoint Presentation</vt:lpstr>
      <vt:lpstr>PowerPoint Presentation</vt:lpstr>
      <vt:lpstr>PowerPoint Presentation</vt:lpstr>
      <vt:lpstr>PowerPoint Presentation</vt:lpstr>
      <vt:lpstr>PowerPoint Presentation</vt:lpstr>
      <vt:lpstr>Conclusions</vt:lpstr>
      <vt:lpstr>  Questions  http://www.ei.lehigh.edu/eli/tectonics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Anastasio</dc:creator>
  <cp:lastModifiedBy>Dave Anastasio</cp:lastModifiedBy>
  <cp:revision>54</cp:revision>
  <dcterms:created xsi:type="dcterms:W3CDTF">2014-10-12T19:08:48Z</dcterms:created>
  <dcterms:modified xsi:type="dcterms:W3CDTF">2014-10-21T20:22:00Z</dcterms:modified>
</cp:coreProperties>
</file>